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ns" charset="1" panose="020B0606030504020204"/>
      <p:regular r:id="rId19"/>
    </p:embeddedFont>
    <p:embeddedFont>
      <p:font typeface="Open Sans Bold" charset="1" panose="020B0806030504020204"/>
      <p:regular r:id="rId20"/>
    </p:embeddedFont>
    <p:embeddedFont>
      <p:font typeface="Tex Gyre Termes" charset="1" panose="00000500000000000000"/>
      <p:regular r:id="rId21"/>
    </p:embeddedFont>
    <p:embeddedFont>
      <p:font typeface="TT Fors Italics" charset="1" panose="020B0003030001020000"/>
      <p:regular r:id="rId22"/>
    </p:embeddedFont>
    <p:embeddedFont>
      <p:font typeface="TT Fors" charset="1" panose="020B0003030001020000"/>
      <p:regular r:id="rId23"/>
    </p:embeddedFont>
    <p:embeddedFont>
      <p:font typeface="Canva Sans" charset="1" panose="020B0503030501040103"/>
      <p:regular r:id="rId24"/>
    </p:embeddedFont>
    <p:embeddedFont>
      <p:font typeface="Tex Gyre Termes Italics" charset="1" panose="00000500000000000000"/>
      <p:regular r:id="rId25"/>
    </p:embeddedFont>
    <p:embeddedFont>
      <p:font typeface="Tex Gyre Termes Bold" charset="1" panose="00000800000000000000"/>
      <p:regular r:id="rId26"/>
    </p:embeddedFont>
    <p:embeddedFont>
      <p:font typeface="TT Fors Bold" charset="1" panose="020B000303000102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jpeg" Type="http://schemas.openxmlformats.org/officeDocument/2006/relationships/image"/><Relationship Id="rId7" Target="../media/image45.jpeg" Type="http://schemas.openxmlformats.org/officeDocument/2006/relationships/image"/><Relationship Id="rId8"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4.jpeg" Type="http://schemas.openxmlformats.org/officeDocument/2006/relationships/image"/><Relationship Id="rId9"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EDCDA"/>
        </a:solidFill>
      </p:bgPr>
    </p:bg>
    <p:spTree>
      <p:nvGrpSpPr>
        <p:cNvPr id="1" name=""/>
        <p:cNvGrpSpPr/>
        <p:nvPr/>
      </p:nvGrpSpPr>
      <p:grpSpPr>
        <a:xfrm>
          <a:off x="0" y="0"/>
          <a:ext cx="0" cy="0"/>
          <a:chOff x="0" y="0"/>
          <a:chExt cx="0" cy="0"/>
        </a:xfrm>
      </p:grpSpPr>
      <p:sp>
        <p:nvSpPr>
          <p:cNvPr name="TextBox 2" id="2"/>
          <p:cNvSpPr txBox="true"/>
          <p:nvPr/>
        </p:nvSpPr>
        <p:spPr>
          <a:xfrm rot="0">
            <a:off x="10662601" y="5165808"/>
            <a:ext cx="5532090" cy="2588895"/>
          </a:xfrm>
          <a:prstGeom prst="rect">
            <a:avLst/>
          </a:prstGeom>
        </p:spPr>
        <p:txBody>
          <a:bodyPr anchor="t" rtlCol="false" tIns="0" lIns="0" bIns="0" rIns="0">
            <a:spAutoFit/>
          </a:bodyPr>
          <a:lstStyle/>
          <a:p>
            <a:pPr algn="l">
              <a:lnSpc>
                <a:spcPts val="4199"/>
              </a:lnSpc>
            </a:pPr>
            <a:r>
              <a:rPr lang="en-US" sz="2799">
                <a:solidFill>
                  <a:srgbClr val="3C2D23"/>
                </a:solidFill>
                <a:latin typeface="Open Sans"/>
                <a:ea typeface="Open Sans"/>
                <a:cs typeface="Open Sans"/>
                <a:sym typeface="Open Sans"/>
              </a:rPr>
              <a:t>Using the spirit of Botho (Ubuntu) and </a:t>
            </a:r>
            <a:r>
              <a:rPr lang="en-US" sz="2799">
                <a:solidFill>
                  <a:srgbClr val="3C2D23"/>
                </a:solidFill>
                <a:latin typeface="Open Sans"/>
                <a:ea typeface="Open Sans"/>
                <a:cs typeface="Open Sans"/>
                <a:sym typeface="Open Sans"/>
              </a:rPr>
              <a:t>always striving to cultivate oneness with nature.</a:t>
            </a:r>
          </a:p>
          <a:p>
            <a:pPr algn="l">
              <a:lnSpc>
                <a:spcPts val="4199"/>
              </a:lnSpc>
            </a:pPr>
            <a:r>
              <a:rPr lang="en-US" sz="2799">
                <a:solidFill>
                  <a:srgbClr val="3C2D23"/>
                </a:solidFill>
                <a:latin typeface="Open Sans"/>
                <a:ea typeface="Open Sans"/>
                <a:cs typeface="Open Sans"/>
                <a:sym typeface="Open Sans"/>
              </a:rPr>
              <a:t>Green Marvel is inspired by the</a:t>
            </a:r>
          </a:p>
          <a:p>
            <a:pPr algn="l" marL="0" indent="0" lvl="0">
              <a:lnSpc>
                <a:spcPts val="4199"/>
              </a:lnSpc>
              <a:spcBef>
                <a:spcPct val="0"/>
              </a:spcBef>
            </a:pPr>
            <a:r>
              <a:rPr lang="en-US" sz="2799">
                <a:solidFill>
                  <a:srgbClr val="3C2D23"/>
                </a:solidFill>
                <a:latin typeface="Open Sans"/>
                <a:ea typeface="Open Sans"/>
                <a:cs typeface="Open Sans"/>
                <a:sym typeface="Open Sans"/>
              </a:rPr>
              <a:t>synergism of man with nature</a:t>
            </a:r>
          </a:p>
        </p:txBody>
      </p:sp>
      <p:sp>
        <p:nvSpPr>
          <p:cNvPr name="TextBox 3" id="3"/>
          <p:cNvSpPr txBox="true"/>
          <p:nvPr/>
        </p:nvSpPr>
        <p:spPr>
          <a:xfrm rot="0">
            <a:off x="10662601" y="2035391"/>
            <a:ext cx="5532090" cy="2438400"/>
          </a:xfrm>
          <a:prstGeom prst="rect">
            <a:avLst/>
          </a:prstGeom>
        </p:spPr>
        <p:txBody>
          <a:bodyPr anchor="t" rtlCol="false" tIns="0" lIns="0" bIns="0" rIns="0">
            <a:spAutoFit/>
          </a:bodyPr>
          <a:lstStyle/>
          <a:p>
            <a:pPr algn="l">
              <a:lnSpc>
                <a:spcPts val="9600"/>
              </a:lnSpc>
            </a:pPr>
            <a:r>
              <a:rPr lang="en-US" sz="8000" b="true">
                <a:solidFill>
                  <a:srgbClr val="789037"/>
                </a:solidFill>
                <a:latin typeface="Open Sans Bold"/>
                <a:ea typeface="Open Sans Bold"/>
                <a:cs typeface="Open Sans Bold"/>
                <a:sym typeface="Open Sans Bold"/>
              </a:rPr>
              <a:t>Natural</a:t>
            </a:r>
          </a:p>
          <a:p>
            <a:pPr algn="l" marL="0" indent="0" lvl="0">
              <a:lnSpc>
                <a:spcPts val="9600"/>
              </a:lnSpc>
              <a:spcBef>
                <a:spcPct val="0"/>
              </a:spcBef>
            </a:pPr>
            <a:r>
              <a:rPr lang="en-US" b="true" sz="8000">
                <a:solidFill>
                  <a:srgbClr val="789037"/>
                </a:solidFill>
                <a:latin typeface="Open Sans Bold"/>
                <a:ea typeface="Open Sans Bold"/>
                <a:cs typeface="Open Sans Bold"/>
                <a:sym typeface="Open Sans Bold"/>
              </a:rPr>
              <a:t>Haircare</a:t>
            </a:r>
          </a:p>
        </p:txBody>
      </p:sp>
      <p:grpSp>
        <p:nvGrpSpPr>
          <p:cNvPr name="Group 4" id="4"/>
          <p:cNvGrpSpPr/>
          <p:nvPr/>
        </p:nvGrpSpPr>
        <p:grpSpPr>
          <a:xfrm rot="0">
            <a:off x="0" y="0"/>
            <a:ext cx="9144000" cy="10287000"/>
            <a:chOff x="0" y="0"/>
            <a:chExt cx="12192000" cy="13716000"/>
          </a:xfrm>
        </p:grpSpPr>
        <p:pic>
          <p:nvPicPr>
            <p:cNvPr name="Picture 5" id="5"/>
            <p:cNvPicPr>
              <a:picLocks noChangeAspect="true"/>
            </p:cNvPicPr>
            <p:nvPr/>
          </p:nvPicPr>
          <p:blipFill>
            <a:blip r:embed="rId2"/>
            <a:srcRect l="16707" t="0" r="16707" b="0"/>
            <a:stretch>
              <a:fillRect/>
            </a:stretch>
          </p:blipFill>
          <p:spPr>
            <a:xfrm flipH="false" flipV="false">
              <a:off x="0" y="0"/>
              <a:ext cx="12192000" cy="13716000"/>
            </a:xfrm>
            <a:prstGeom prst="rect">
              <a:avLst/>
            </a:prstGeom>
          </p:spPr>
        </p:pic>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8903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9253968" y="2556854"/>
            <a:ext cx="6716231" cy="7931210"/>
          </a:xfrm>
          <a:prstGeom prst="rect">
            <a:avLst/>
          </a:prstGeom>
        </p:spPr>
      </p:pic>
      <p:sp>
        <p:nvSpPr>
          <p:cNvPr name="Freeform 3" id="3"/>
          <p:cNvSpPr/>
          <p:nvPr/>
        </p:nvSpPr>
        <p:spPr>
          <a:xfrm flipH="false" flipV="false" rot="0">
            <a:off x="0" y="0"/>
            <a:ext cx="7319713" cy="12602088"/>
          </a:xfrm>
          <a:custGeom>
            <a:avLst/>
            <a:gdLst/>
            <a:ahLst/>
            <a:cxnLst/>
            <a:rect r="r" b="b" t="t" l="l"/>
            <a:pathLst>
              <a:path h="12602088" w="7319713">
                <a:moveTo>
                  <a:pt x="0" y="0"/>
                </a:moveTo>
                <a:lnTo>
                  <a:pt x="7319713" y="0"/>
                </a:lnTo>
                <a:lnTo>
                  <a:pt x="7319713" y="12602088"/>
                </a:lnTo>
                <a:lnTo>
                  <a:pt x="0" y="126020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97241" y="1190664"/>
            <a:ext cx="9381109" cy="1209603"/>
          </a:xfrm>
          <a:prstGeom prst="rect">
            <a:avLst/>
          </a:prstGeom>
        </p:spPr>
        <p:txBody>
          <a:bodyPr anchor="t" rtlCol="false" tIns="0" lIns="0" bIns="0" rIns="0">
            <a:spAutoFit/>
          </a:bodyPr>
          <a:lstStyle/>
          <a:p>
            <a:pPr algn="ctr" marL="0" indent="0" lvl="0">
              <a:lnSpc>
                <a:spcPts val="9000"/>
              </a:lnSpc>
            </a:pPr>
            <a:r>
              <a:rPr lang="en-US" sz="9000">
                <a:solidFill>
                  <a:srgbClr val="DEDCDA"/>
                </a:solidFill>
                <a:latin typeface="Tex Gyre Termes"/>
                <a:ea typeface="Tex Gyre Termes"/>
                <a:cs typeface="Tex Gyre Termes"/>
                <a:sym typeface="Tex Gyre Termes"/>
              </a:rPr>
              <a:t>Target Market</a:t>
            </a:r>
          </a:p>
        </p:txBody>
      </p:sp>
      <p:sp>
        <p:nvSpPr>
          <p:cNvPr name="TextBox 5" id="5"/>
          <p:cNvSpPr txBox="true"/>
          <p:nvPr/>
        </p:nvSpPr>
        <p:spPr>
          <a:xfrm rot="0">
            <a:off x="1581565" y="4166883"/>
            <a:ext cx="4973109" cy="400051"/>
          </a:xfrm>
          <a:prstGeom prst="rect">
            <a:avLst/>
          </a:prstGeom>
        </p:spPr>
        <p:txBody>
          <a:bodyPr anchor="t" rtlCol="false" tIns="0" lIns="0" bIns="0" rIns="0">
            <a:spAutoFit/>
          </a:bodyPr>
          <a:lstStyle/>
          <a:p>
            <a:pPr algn="l" marL="0" indent="0" lvl="0">
              <a:lnSpc>
                <a:spcPts val="3000"/>
              </a:lnSpc>
            </a:pPr>
            <a:r>
              <a:rPr lang="en-US" sz="3000">
                <a:solidFill>
                  <a:srgbClr val="3C2D23"/>
                </a:solidFill>
                <a:latin typeface="TT Fors"/>
                <a:ea typeface="TT Fors"/>
                <a:cs typeface="TT Fors"/>
                <a:sym typeface="TT Fors"/>
              </a:rPr>
              <a:t>FEMALES</a:t>
            </a:r>
          </a:p>
        </p:txBody>
      </p:sp>
      <p:sp>
        <p:nvSpPr>
          <p:cNvPr name="TextBox 6" id="6"/>
          <p:cNvSpPr txBox="true"/>
          <p:nvPr/>
        </p:nvSpPr>
        <p:spPr>
          <a:xfrm rot="0">
            <a:off x="1581565" y="7452388"/>
            <a:ext cx="4973109" cy="400051"/>
          </a:xfrm>
          <a:prstGeom prst="rect">
            <a:avLst/>
          </a:prstGeom>
        </p:spPr>
        <p:txBody>
          <a:bodyPr anchor="t" rtlCol="false" tIns="0" lIns="0" bIns="0" rIns="0">
            <a:spAutoFit/>
          </a:bodyPr>
          <a:lstStyle/>
          <a:p>
            <a:pPr algn="l" marL="0" indent="0" lvl="0">
              <a:lnSpc>
                <a:spcPts val="3000"/>
              </a:lnSpc>
            </a:pPr>
            <a:r>
              <a:rPr lang="en-US" sz="3000">
                <a:solidFill>
                  <a:srgbClr val="3C2D23"/>
                </a:solidFill>
                <a:latin typeface="TT Fors"/>
                <a:ea typeface="TT Fors"/>
                <a:cs typeface="TT Fors"/>
                <a:sym typeface="TT Fors"/>
              </a:rPr>
              <a:t>MALES</a:t>
            </a:r>
          </a:p>
        </p:txBody>
      </p:sp>
      <p:sp>
        <p:nvSpPr>
          <p:cNvPr name="TextBox 7" id="7"/>
          <p:cNvSpPr txBox="true"/>
          <p:nvPr/>
        </p:nvSpPr>
        <p:spPr>
          <a:xfrm rot="0">
            <a:off x="1581565" y="4889854"/>
            <a:ext cx="4973109" cy="1821815"/>
          </a:xfrm>
          <a:prstGeom prst="rect">
            <a:avLst/>
          </a:prstGeom>
        </p:spPr>
        <p:txBody>
          <a:bodyPr anchor="t" rtlCol="false" tIns="0" lIns="0" bIns="0" rIns="0">
            <a:spAutoFit/>
          </a:bodyPr>
          <a:lstStyle/>
          <a:p>
            <a:pPr algn="l" marL="0" indent="0" lvl="0">
              <a:lnSpc>
                <a:spcPts val="3640"/>
              </a:lnSpc>
            </a:pPr>
            <a:r>
              <a:rPr lang="en-US" sz="2800">
                <a:solidFill>
                  <a:srgbClr val="3C2D23"/>
                </a:solidFill>
                <a:latin typeface="TT Fors"/>
                <a:ea typeface="TT Fors"/>
                <a:cs typeface="TT Fors"/>
                <a:sym typeface="TT Fors"/>
              </a:rPr>
              <a:t>Health-conscious and seeking natural, organic haircare solutions to maintain or improve their hair health</a:t>
            </a:r>
          </a:p>
        </p:txBody>
      </p:sp>
      <p:sp>
        <p:nvSpPr>
          <p:cNvPr name="TextBox 8" id="8"/>
          <p:cNvSpPr txBox="true"/>
          <p:nvPr/>
        </p:nvSpPr>
        <p:spPr>
          <a:xfrm rot="0">
            <a:off x="1581565" y="8197800"/>
            <a:ext cx="4973109" cy="1364615"/>
          </a:xfrm>
          <a:prstGeom prst="rect">
            <a:avLst/>
          </a:prstGeom>
        </p:spPr>
        <p:txBody>
          <a:bodyPr anchor="t" rtlCol="false" tIns="0" lIns="0" bIns="0" rIns="0">
            <a:spAutoFit/>
          </a:bodyPr>
          <a:lstStyle/>
          <a:p>
            <a:pPr algn="l" marL="0" indent="0" lvl="0">
              <a:lnSpc>
                <a:spcPts val="3640"/>
              </a:lnSpc>
            </a:pPr>
            <a:r>
              <a:rPr lang="en-US" sz="2800">
                <a:solidFill>
                  <a:srgbClr val="3C2D23"/>
                </a:solidFill>
                <a:latin typeface="TT Fors"/>
                <a:ea typeface="TT Fors"/>
                <a:cs typeface="TT Fors"/>
                <a:sym typeface="TT Fors"/>
              </a:rPr>
              <a:t>Seeking to reduce symptoms of alopecia and grow hair or beard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C2D23"/>
        </a:solidFill>
      </p:bgPr>
    </p:bg>
    <p:spTree>
      <p:nvGrpSpPr>
        <p:cNvPr id="1" name=""/>
        <p:cNvGrpSpPr/>
        <p:nvPr/>
      </p:nvGrpSpPr>
      <p:grpSpPr>
        <a:xfrm>
          <a:off x="0" y="0"/>
          <a:ext cx="0" cy="0"/>
          <a:chOff x="0" y="0"/>
          <a:chExt cx="0" cy="0"/>
        </a:xfrm>
      </p:grpSpPr>
      <p:sp>
        <p:nvSpPr>
          <p:cNvPr name="Freeform 2" id="2"/>
          <p:cNvSpPr/>
          <p:nvPr/>
        </p:nvSpPr>
        <p:spPr>
          <a:xfrm flipH="false" flipV="false" rot="-2462894">
            <a:off x="6527837" y="7404580"/>
            <a:ext cx="1961940" cy="3472460"/>
          </a:xfrm>
          <a:custGeom>
            <a:avLst/>
            <a:gdLst/>
            <a:ahLst/>
            <a:cxnLst/>
            <a:rect r="r" b="b" t="t" l="l"/>
            <a:pathLst>
              <a:path h="3472460" w="1961940">
                <a:moveTo>
                  <a:pt x="0" y="0"/>
                </a:moveTo>
                <a:lnTo>
                  <a:pt x="1961940" y="0"/>
                </a:lnTo>
                <a:lnTo>
                  <a:pt x="1961940" y="3472459"/>
                </a:lnTo>
                <a:lnTo>
                  <a:pt x="0" y="3472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368456">
            <a:off x="17061374" y="-299558"/>
            <a:ext cx="1961940" cy="3472460"/>
          </a:xfrm>
          <a:custGeom>
            <a:avLst/>
            <a:gdLst/>
            <a:ahLst/>
            <a:cxnLst/>
            <a:rect r="r" b="b" t="t" l="l"/>
            <a:pathLst>
              <a:path h="3472460" w="1961940">
                <a:moveTo>
                  <a:pt x="1961940" y="0"/>
                </a:moveTo>
                <a:lnTo>
                  <a:pt x="0" y="0"/>
                </a:lnTo>
                <a:lnTo>
                  <a:pt x="0" y="3472459"/>
                </a:lnTo>
                <a:lnTo>
                  <a:pt x="1961940" y="3472459"/>
                </a:lnTo>
                <a:lnTo>
                  <a:pt x="1961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443316" y="1436671"/>
            <a:ext cx="10382330" cy="7248754"/>
          </a:xfrm>
          <a:custGeom>
            <a:avLst/>
            <a:gdLst/>
            <a:ahLst/>
            <a:cxnLst/>
            <a:rect r="r" b="b" t="t" l="l"/>
            <a:pathLst>
              <a:path h="7248754" w="10382330">
                <a:moveTo>
                  <a:pt x="0" y="0"/>
                </a:moveTo>
                <a:lnTo>
                  <a:pt x="10382330" y="0"/>
                </a:lnTo>
                <a:lnTo>
                  <a:pt x="10382330" y="7248754"/>
                </a:lnTo>
                <a:lnTo>
                  <a:pt x="0" y="7248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23010" y="-3984897"/>
            <a:ext cx="9090440" cy="6346780"/>
          </a:xfrm>
          <a:custGeom>
            <a:avLst/>
            <a:gdLst/>
            <a:ahLst/>
            <a:cxnLst/>
            <a:rect r="r" b="b" t="t" l="l"/>
            <a:pathLst>
              <a:path h="6346780" w="9090440">
                <a:moveTo>
                  <a:pt x="0" y="0"/>
                </a:moveTo>
                <a:lnTo>
                  <a:pt x="9090440" y="0"/>
                </a:lnTo>
                <a:lnTo>
                  <a:pt x="9090440" y="6346779"/>
                </a:lnTo>
                <a:lnTo>
                  <a:pt x="0" y="6346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23010" y="7946976"/>
            <a:ext cx="9090440" cy="6346780"/>
          </a:xfrm>
          <a:custGeom>
            <a:avLst/>
            <a:gdLst/>
            <a:ahLst/>
            <a:cxnLst/>
            <a:rect r="r" b="b" t="t" l="l"/>
            <a:pathLst>
              <a:path h="6346780" w="9090440">
                <a:moveTo>
                  <a:pt x="0" y="0"/>
                </a:moveTo>
                <a:lnTo>
                  <a:pt x="9090440" y="0"/>
                </a:lnTo>
                <a:lnTo>
                  <a:pt x="9090440" y="6346780"/>
                </a:lnTo>
                <a:lnTo>
                  <a:pt x="0" y="6346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354206" y="8670925"/>
            <a:ext cx="5547141" cy="469900"/>
          </a:xfrm>
          <a:prstGeom prst="rect">
            <a:avLst/>
          </a:prstGeom>
        </p:spPr>
        <p:txBody>
          <a:bodyPr anchor="t" rtlCol="false" tIns="0" lIns="0" bIns="0" rIns="0">
            <a:spAutoFit/>
          </a:bodyPr>
          <a:lstStyle/>
          <a:p>
            <a:pPr algn="l">
              <a:lnSpc>
                <a:spcPts val="3500"/>
              </a:lnSpc>
            </a:pPr>
            <a:r>
              <a:rPr lang="en-US" sz="3500">
                <a:solidFill>
                  <a:srgbClr val="DEDCDA"/>
                </a:solidFill>
                <a:latin typeface="TT Fors"/>
                <a:ea typeface="TT Fors"/>
                <a:cs typeface="TT Fors"/>
                <a:sym typeface="TT Fors"/>
              </a:rPr>
              <a:t>https://greenmarvel.co.za</a:t>
            </a:r>
          </a:p>
        </p:txBody>
      </p:sp>
      <p:sp>
        <p:nvSpPr>
          <p:cNvPr name="TextBox 8" id="8"/>
          <p:cNvSpPr txBox="true"/>
          <p:nvPr/>
        </p:nvSpPr>
        <p:spPr>
          <a:xfrm rot="0">
            <a:off x="8589615" y="2455799"/>
            <a:ext cx="8392932" cy="5365877"/>
          </a:xfrm>
          <a:prstGeom prst="rect">
            <a:avLst/>
          </a:prstGeom>
        </p:spPr>
        <p:txBody>
          <a:bodyPr anchor="t" rtlCol="false" tIns="0" lIns="0" bIns="0" rIns="0">
            <a:spAutoFit/>
          </a:bodyPr>
          <a:lstStyle/>
          <a:p>
            <a:pPr algn="l">
              <a:lnSpc>
                <a:spcPts val="3561"/>
              </a:lnSpc>
            </a:pPr>
            <a:r>
              <a:rPr lang="en-US" sz="2739">
                <a:solidFill>
                  <a:srgbClr val="DEDCDA"/>
                </a:solidFill>
                <a:latin typeface="TT Fors"/>
                <a:ea typeface="TT Fors"/>
                <a:cs typeface="TT Fors"/>
                <a:sym typeface="TT Fors"/>
              </a:rPr>
              <a:t>Green Marvel’s marketing strategy will focus on digital channels, leveraging social media platforms like Instagram and Facebook to connect with health-conscious consumers.</a:t>
            </a:r>
          </a:p>
          <a:p>
            <a:pPr algn="l">
              <a:lnSpc>
                <a:spcPts val="3561"/>
              </a:lnSpc>
            </a:pPr>
            <a:r>
              <a:rPr lang="en-US" sz="2739">
                <a:solidFill>
                  <a:srgbClr val="DEDCDA"/>
                </a:solidFill>
                <a:latin typeface="TT Fors"/>
                <a:ea typeface="TT Fors"/>
                <a:cs typeface="TT Fors"/>
                <a:sym typeface="TT Fors"/>
              </a:rPr>
              <a:t>We will collaborate with influencers in the beauty and wellness space to build brand credibility and expand reach. Additionally, we will invest in targeted Google Ads and SEO strategies to drive traffic to our website and increase sales.</a:t>
            </a:r>
          </a:p>
          <a:p>
            <a:pPr algn="l" marL="0" indent="0" lvl="0">
              <a:lnSpc>
                <a:spcPts val="3561"/>
              </a:lnSpc>
            </a:pPr>
            <a:r>
              <a:rPr lang="en-US" sz="2739">
                <a:solidFill>
                  <a:srgbClr val="DEDCDA"/>
                </a:solidFill>
                <a:latin typeface="TT Fors"/>
                <a:ea typeface="TT Fors"/>
                <a:cs typeface="TT Fors"/>
                <a:sym typeface="TT Fors"/>
              </a:rPr>
              <a:t>As we grow, we’ll explore partnerships with online retail platforms like Takealot and expand into physical retail to further increase brand visibility</a:t>
            </a:r>
          </a:p>
        </p:txBody>
      </p:sp>
      <p:sp>
        <p:nvSpPr>
          <p:cNvPr name="TextBox 9" id="9"/>
          <p:cNvSpPr txBox="true"/>
          <p:nvPr/>
        </p:nvSpPr>
        <p:spPr>
          <a:xfrm rot="0">
            <a:off x="1631403" y="3657647"/>
            <a:ext cx="5963129" cy="2752632"/>
          </a:xfrm>
          <a:prstGeom prst="rect">
            <a:avLst/>
          </a:prstGeom>
        </p:spPr>
        <p:txBody>
          <a:bodyPr anchor="t" rtlCol="false" tIns="0" lIns="0" bIns="0" rIns="0">
            <a:spAutoFit/>
          </a:bodyPr>
          <a:lstStyle/>
          <a:p>
            <a:pPr algn="l" marL="0" indent="0" lvl="0">
              <a:lnSpc>
                <a:spcPts val="10800"/>
              </a:lnSpc>
            </a:pPr>
            <a:r>
              <a:rPr lang="en-US" sz="9000">
                <a:solidFill>
                  <a:srgbClr val="DEDCDA"/>
                </a:solidFill>
                <a:latin typeface="Tex Gyre Termes"/>
                <a:ea typeface="Tex Gyre Termes"/>
                <a:cs typeface="Tex Gyre Termes"/>
                <a:sym typeface="Tex Gyre Termes"/>
              </a:rPr>
              <a:t>Marketing Strategy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EDCDA"/>
        </a:solidFill>
      </p:bgPr>
    </p:bg>
    <p:spTree>
      <p:nvGrpSpPr>
        <p:cNvPr id="1" name=""/>
        <p:cNvGrpSpPr/>
        <p:nvPr/>
      </p:nvGrpSpPr>
      <p:grpSpPr>
        <a:xfrm>
          <a:off x="0" y="0"/>
          <a:ext cx="0" cy="0"/>
          <a:chOff x="0" y="0"/>
          <a:chExt cx="0" cy="0"/>
        </a:xfrm>
      </p:grpSpPr>
      <p:sp>
        <p:nvSpPr>
          <p:cNvPr name="Freeform 2" id="2"/>
          <p:cNvSpPr/>
          <p:nvPr/>
        </p:nvSpPr>
        <p:spPr>
          <a:xfrm flipH="false" flipV="true" rot="-8803585">
            <a:off x="-501202" y="-969494"/>
            <a:ext cx="4725902" cy="6824407"/>
          </a:xfrm>
          <a:custGeom>
            <a:avLst/>
            <a:gdLst/>
            <a:ahLst/>
            <a:cxnLst/>
            <a:rect r="r" b="b" t="t" l="l"/>
            <a:pathLst>
              <a:path h="6824407" w="4725902">
                <a:moveTo>
                  <a:pt x="0" y="6824407"/>
                </a:moveTo>
                <a:lnTo>
                  <a:pt x="4725902" y="6824407"/>
                </a:lnTo>
                <a:lnTo>
                  <a:pt x="4725902" y="0"/>
                </a:lnTo>
                <a:lnTo>
                  <a:pt x="0" y="0"/>
                </a:lnTo>
                <a:lnTo>
                  <a:pt x="0" y="682440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8830937">
            <a:off x="13971195" y="-979019"/>
            <a:ext cx="4725902" cy="6824407"/>
          </a:xfrm>
          <a:custGeom>
            <a:avLst/>
            <a:gdLst/>
            <a:ahLst/>
            <a:cxnLst/>
            <a:rect r="r" b="b" t="t" l="l"/>
            <a:pathLst>
              <a:path h="6824407" w="4725902">
                <a:moveTo>
                  <a:pt x="4725902" y="6824407"/>
                </a:moveTo>
                <a:lnTo>
                  <a:pt x="0" y="6824407"/>
                </a:lnTo>
                <a:lnTo>
                  <a:pt x="0" y="0"/>
                </a:lnTo>
                <a:lnTo>
                  <a:pt x="4725902" y="0"/>
                </a:lnTo>
                <a:lnTo>
                  <a:pt x="4725902" y="682440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9028" y="3520660"/>
            <a:ext cx="4330366" cy="4275253"/>
          </a:xfrm>
          <a:custGeom>
            <a:avLst/>
            <a:gdLst/>
            <a:ahLst/>
            <a:cxnLst/>
            <a:rect r="r" b="b" t="t" l="l"/>
            <a:pathLst>
              <a:path h="4275253" w="4330366">
                <a:moveTo>
                  <a:pt x="0" y="0"/>
                </a:moveTo>
                <a:lnTo>
                  <a:pt x="4330367" y="0"/>
                </a:lnTo>
                <a:lnTo>
                  <a:pt x="4330367" y="4275252"/>
                </a:lnTo>
                <a:lnTo>
                  <a:pt x="0" y="4275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759041" y="3973122"/>
            <a:ext cx="3370341" cy="337032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6396" t="-31102" r="-33043" b="-93802"/>
              </a:stretch>
            </a:blipFill>
          </p:spPr>
        </p:sp>
      </p:grpSp>
      <p:sp>
        <p:nvSpPr>
          <p:cNvPr name="Freeform 7" id="7"/>
          <p:cNvSpPr/>
          <p:nvPr/>
        </p:nvSpPr>
        <p:spPr>
          <a:xfrm flipH="false" flipV="false" rot="0">
            <a:off x="12804371" y="3520660"/>
            <a:ext cx="4330366" cy="4275253"/>
          </a:xfrm>
          <a:custGeom>
            <a:avLst/>
            <a:gdLst/>
            <a:ahLst/>
            <a:cxnLst/>
            <a:rect r="r" b="b" t="t" l="l"/>
            <a:pathLst>
              <a:path h="4275253" w="4330366">
                <a:moveTo>
                  <a:pt x="0" y="0"/>
                </a:moveTo>
                <a:lnTo>
                  <a:pt x="4330366" y="0"/>
                </a:lnTo>
                <a:lnTo>
                  <a:pt x="4330366" y="4275252"/>
                </a:lnTo>
                <a:lnTo>
                  <a:pt x="0" y="4275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13284384" y="3973122"/>
            <a:ext cx="3370341" cy="3370328"/>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7819" t="-7310" r="-14849" b="-25359"/>
              </a:stretch>
            </a:blipFill>
          </p:spPr>
        </p:sp>
      </p:grpSp>
      <p:sp>
        <p:nvSpPr>
          <p:cNvPr name="Freeform 10" id="10"/>
          <p:cNvSpPr/>
          <p:nvPr/>
        </p:nvSpPr>
        <p:spPr>
          <a:xfrm flipH="false" flipV="false" rot="0">
            <a:off x="5756147" y="3117396"/>
            <a:ext cx="6775706" cy="5081780"/>
          </a:xfrm>
          <a:custGeom>
            <a:avLst/>
            <a:gdLst/>
            <a:ahLst/>
            <a:cxnLst/>
            <a:rect r="r" b="b" t="t" l="l"/>
            <a:pathLst>
              <a:path h="5081780" w="6775706">
                <a:moveTo>
                  <a:pt x="0" y="0"/>
                </a:moveTo>
                <a:lnTo>
                  <a:pt x="6775706" y="0"/>
                </a:lnTo>
                <a:lnTo>
                  <a:pt x="6775706" y="5081780"/>
                </a:lnTo>
                <a:lnTo>
                  <a:pt x="0" y="5081780"/>
                </a:lnTo>
                <a:lnTo>
                  <a:pt x="0" y="0"/>
                </a:lnTo>
                <a:close/>
              </a:path>
            </a:pathLst>
          </a:custGeom>
          <a:blipFill>
            <a:blip r:embed="rId8"/>
            <a:stretch>
              <a:fillRect l="0" t="0" r="0" b="0"/>
            </a:stretch>
          </a:blipFill>
        </p:spPr>
      </p:sp>
      <p:sp>
        <p:nvSpPr>
          <p:cNvPr name="TextBox 11" id="11"/>
          <p:cNvSpPr txBox="true"/>
          <p:nvPr/>
        </p:nvSpPr>
        <p:spPr>
          <a:xfrm rot="0">
            <a:off x="5060340" y="1024746"/>
            <a:ext cx="8129221" cy="1209603"/>
          </a:xfrm>
          <a:prstGeom prst="rect">
            <a:avLst/>
          </a:prstGeom>
        </p:spPr>
        <p:txBody>
          <a:bodyPr anchor="t" rtlCol="false" tIns="0" lIns="0" bIns="0" rIns="0">
            <a:spAutoFit/>
          </a:bodyPr>
          <a:lstStyle/>
          <a:p>
            <a:pPr algn="ctr" marL="0" indent="0" lvl="0">
              <a:lnSpc>
                <a:spcPts val="9000"/>
              </a:lnSpc>
            </a:pPr>
            <a:r>
              <a:rPr lang="en-US" sz="9000">
                <a:solidFill>
                  <a:srgbClr val="3C2D23"/>
                </a:solidFill>
                <a:latin typeface="Tex Gyre Termes"/>
                <a:ea typeface="Tex Gyre Termes"/>
                <a:cs typeface="Tex Gyre Termes"/>
                <a:sym typeface="Tex Gyre Termes"/>
              </a:rPr>
              <a:t>Our Team</a:t>
            </a:r>
          </a:p>
        </p:txBody>
      </p:sp>
      <p:sp>
        <p:nvSpPr>
          <p:cNvPr name="TextBox 12" id="12"/>
          <p:cNvSpPr txBox="true"/>
          <p:nvPr/>
        </p:nvSpPr>
        <p:spPr>
          <a:xfrm rot="0">
            <a:off x="1159992" y="8354400"/>
            <a:ext cx="4549389" cy="375921"/>
          </a:xfrm>
          <a:prstGeom prst="rect">
            <a:avLst/>
          </a:prstGeom>
        </p:spPr>
        <p:txBody>
          <a:bodyPr anchor="t" rtlCol="false" tIns="0" lIns="0" bIns="0" rIns="0">
            <a:spAutoFit/>
          </a:bodyPr>
          <a:lstStyle/>
          <a:p>
            <a:pPr algn="ctr" marL="0" indent="0" lvl="0">
              <a:lnSpc>
                <a:spcPts val="2800"/>
              </a:lnSpc>
            </a:pPr>
            <a:r>
              <a:rPr lang="en-US" sz="2800">
                <a:solidFill>
                  <a:srgbClr val="3C2D23"/>
                </a:solidFill>
                <a:latin typeface="TT Fors"/>
                <a:ea typeface="TT Fors"/>
                <a:cs typeface="TT Fors"/>
                <a:sym typeface="TT Fors"/>
              </a:rPr>
              <a:t>RAMOAGI T SEGONE</a:t>
            </a:r>
          </a:p>
        </p:txBody>
      </p:sp>
      <p:sp>
        <p:nvSpPr>
          <p:cNvPr name="TextBox 13" id="13"/>
          <p:cNvSpPr txBox="true"/>
          <p:nvPr/>
        </p:nvSpPr>
        <p:spPr>
          <a:xfrm rot="0">
            <a:off x="12709911" y="8354400"/>
            <a:ext cx="4549389" cy="375921"/>
          </a:xfrm>
          <a:prstGeom prst="rect">
            <a:avLst/>
          </a:prstGeom>
        </p:spPr>
        <p:txBody>
          <a:bodyPr anchor="t" rtlCol="false" tIns="0" lIns="0" bIns="0" rIns="0">
            <a:spAutoFit/>
          </a:bodyPr>
          <a:lstStyle/>
          <a:p>
            <a:pPr algn="ctr" marL="0" indent="0" lvl="0">
              <a:lnSpc>
                <a:spcPts val="2800"/>
              </a:lnSpc>
            </a:pPr>
            <a:r>
              <a:rPr lang="en-US" sz="2800">
                <a:solidFill>
                  <a:srgbClr val="3C2D23"/>
                </a:solidFill>
                <a:latin typeface="TT Fors"/>
                <a:ea typeface="TT Fors"/>
                <a:cs typeface="TT Fors"/>
                <a:sym typeface="TT Fors"/>
              </a:rPr>
              <a:t>BUSISIWE V MAPHANGA</a:t>
            </a:r>
          </a:p>
        </p:txBody>
      </p:sp>
      <p:sp>
        <p:nvSpPr>
          <p:cNvPr name="TextBox 14" id="14"/>
          <p:cNvSpPr txBox="true"/>
          <p:nvPr/>
        </p:nvSpPr>
        <p:spPr>
          <a:xfrm rot="0">
            <a:off x="1159992" y="8916081"/>
            <a:ext cx="4549389" cy="342266"/>
          </a:xfrm>
          <a:prstGeom prst="rect">
            <a:avLst/>
          </a:prstGeom>
        </p:spPr>
        <p:txBody>
          <a:bodyPr anchor="t" rtlCol="false" tIns="0" lIns="0" bIns="0" rIns="0">
            <a:spAutoFit/>
          </a:bodyPr>
          <a:lstStyle/>
          <a:p>
            <a:pPr algn="ctr" marL="0" indent="0" lvl="0">
              <a:lnSpc>
                <a:spcPts val="2600"/>
              </a:lnSpc>
            </a:pPr>
            <a:r>
              <a:rPr lang="en-US" sz="2600">
                <a:solidFill>
                  <a:srgbClr val="3C2D23"/>
                </a:solidFill>
                <a:latin typeface="TT Fors"/>
                <a:ea typeface="TT Fors"/>
                <a:cs typeface="TT Fors"/>
                <a:sym typeface="TT Fors"/>
              </a:rPr>
              <a:t>Founder</a:t>
            </a:r>
          </a:p>
        </p:txBody>
      </p:sp>
      <p:sp>
        <p:nvSpPr>
          <p:cNvPr name="TextBox 15" id="15"/>
          <p:cNvSpPr txBox="true"/>
          <p:nvPr/>
        </p:nvSpPr>
        <p:spPr>
          <a:xfrm rot="0">
            <a:off x="12709911" y="8916081"/>
            <a:ext cx="4549389" cy="342266"/>
          </a:xfrm>
          <a:prstGeom prst="rect">
            <a:avLst/>
          </a:prstGeom>
        </p:spPr>
        <p:txBody>
          <a:bodyPr anchor="t" rtlCol="false" tIns="0" lIns="0" bIns="0" rIns="0">
            <a:spAutoFit/>
          </a:bodyPr>
          <a:lstStyle/>
          <a:p>
            <a:pPr algn="ctr" marL="0" indent="0" lvl="0">
              <a:lnSpc>
                <a:spcPts val="2600"/>
              </a:lnSpc>
            </a:pPr>
            <a:r>
              <a:rPr lang="en-US" sz="2600">
                <a:solidFill>
                  <a:srgbClr val="3C2D23"/>
                </a:solidFill>
                <a:latin typeface="TT Fors"/>
                <a:ea typeface="TT Fors"/>
                <a:cs typeface="TT Fors"/>
                <a:sym typeface="TT Fors"/>
              </a:rPr>
              <a:t>Founder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EDCDA"/>
        </a:solidFill>
      </p:bgPr>
    </p:bg>
    <p:spTree>
      <p:nvGrpSpPr>
        <p:cNvPr id="1" name=""/>
        <p:cNvGrpSpPr/>
        <p:nvPr/>
      </p:nvGrpSpPr>
      <p:grpSpPr>
        <a:xfrm>
          <a:off x="0" y="0"/>
          <a:ext cx="0" cy="0"/>
          <a:chOff x="0" y="0"/>
          <a:chExt cx="0" cy="0"/>
        </a:xfrm>
      </p:grpSpPr>
      <p:grpSp>
        <p:nvGrpSpPr>
          <p:cNvPr name="Group 2" id="2"/>
          <p:cNvGrpSpPr/>
          <p:nvPr/>
        </p:nvGrpSpPr>
        <p:grpSpPr>
          <a:xfrm rot="0">
            <a:off x="0" y="0"/>
            <a:ext cx="6699251" cy="10287000"/>
            <a:chOff x="0" y="0"/>
            <a:chExt cx="8932335" cy="13716000"/>
          </a:xfrm>
        </p:grpSpPr>
        <p:pic>
          <p:nvPicPr>
            <p:cNvPr name="Picture 3" id="3"/>
            <p:cNvPicPr>
              <a:picLocks noChangeAspect="true"/>
            </p:cNvPicPr>
            <p:nvPr/>
          </p:nvPicPr>
          <p:blipFill>
            <a:blip r:embed="rId2"/>
            <a:srcRect l="1201" t="0" r="1201" b="0"/>
            <a:stretch>
              <a:fillRect/>
            </a:stretch>
          </p:blipFill>
          <p:spPr>
            <a:xfrm flipH="false" flipV="false">
              <a:off x="0" y="0"/>
              <a:ext cx="8932335" cy="13716000"/>
            </a:xfrm>
            <a:prstGeom prst="rect">
              <a:avLst/>
            </a:prstGeom>
          </p:spPr>
        </p:pic>
      </p:grpSp>
      <p:sp>
        <p:nvSpPr>
          <p:cNvPr name="Freeform 4" id="4"/>
          <p:cNvSpPr/>
          <p:nvPr/>
        </p:nvSpPr>
        <p:spPr>
          <a:xfrm flipH="false" flipV="true" rot="-2700000">
            <a:off x="15445929" y="-769936"/>
            <a:ext cx="2992429" cy="4252120"/>
          </a:xfrm>
          <a:custGeom>
            <a:avLst/>
            <a:gdLst/>
            <a:ahLst/>
            <a:cxnLst/>
            <a:rect r="r" b="b" t="t" l="l"/>
            <a:pathLst>
              <a:path h="4252120" w="2992429">
                <a:moveTo>
                  <a:pt x="0" y="4252120"/>
                </a:moveTo>
                <a:lnTo>
                  <a:pt x="2992430" y="4252120"/>
                </a:lnTo>
                <a:lnTo>
                  <a:pt x="2992430" y="0"/>
                </a:lnTo>
                <a:lnTo>
                  <a:pt x="0" y="0"/>
                </a:lnTo>
                <a:lnTo>
                  <a:pt x="0" y="425212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582554" y="4905251"/>
            <a:ext cx="869137" cy="1894577"/>
          </a:xfrm>
          <a:custGeom>
            <a:avLst/>
            <a:gdLst/>
            <a:ahLst/>
            <a:cxnLst/>
            <a:rect r="r" b="b" t="t" l="l"/>
            <a:pathLst>
              <a:path h="1894577" w="869137">
                <a:moveTo>
                  <a:pt x="0" y="0"/>
                </a:moveTo>
                <a:lnTo>
                  <a:pt x="869138" y="0"/>
                </a:lnTo>
                <a:lnTo>
                  <a:pt x="869138" y="1894578"/>
                </a:lnTo>
                <a:lnTo>
                  <a:pt x="0" y="1894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699251" y="333398"/>
            <a:ext cx="7221943" cy="1381078"/>
          </a:xfrm>
          <a:prstGeom prst="rect">
            <a:avLst/>
          </a:prstGeom>
        </p:spPr>
        <p:txBody>
          <a:bodyPr anchor="t" rtlCol="false" tIns="0" lIns="0" bIns="0" rIns="0">
            <a:spAutoFit/>
          </a:bodyPr>
          <a:lstStyle/>
          <a:p>
            <a:pPr algn="l" marL="0" indent="0" lvl="0">
              <a:lnSpc>
                <a:spcPts val="10800"/>
              </a:lnSpc>
            </a:pPr>
            <a:r>
              <a:rPr lang="en-US" sz="9000">
                <a:solidFill>
                  <a:srgbClr val="3C2D23"/>
                </a:solidFill>
                <a:latin typeface="Tex Gyre Termes"/>
                <a:ea typeface="Tex Gyre Termes"/>
                <a:cs typeface="Tex Gyre Termes"/>
                <a:sym typeface="Tex Gyre Termes"/>
              </a:rPr>
              <a:t>Contact Us</a:t>
            </a:r>
          </a:p>
        </p:txBody>
      </p:sp>
      <p:sp>
        <p:nvSpPr>
          <p:cNvPr name="TextBox 7" id="7"/>
          <p:cNvSpPr txBox="true"/>
          <p:nvPr/>
        </p:nvSpPr>
        <p:spPr>
          <a:xfrm rot="0">
            <a:off x="12562259" y="2184810"/>
            <a:ext cx="5048253" cy="400051"/>
          </a:xfrm>
          <a:prstGeom prst="rect">
            <a:avLst/>
          </a:prstGeom>
        </p:spPr>
        <p:txBody>
          <a:bodyPr anchor="t" rtlCol="false" tIns="0" lIns="0" bIns="0" rIns="0">
            <a:spAutoFit/>
          </a:bodyPr>
          <a:lstStyle/>
          <a:p>
            <a:pPr algn="l" marL="0" indent="0" lvl="0">
              <a:lnSpc>
                <a:spcPts val="3000"/>
              </a:lnSpc>
            </a:pPr>
            <a:r>
              <a:rPr lang="en-US" sz="3000" i="true">
                <a:solidFill>
                  <a:srgbClr val="3C2D23"/>
                </a:solidFill>
                <a:latin typeface="TT Fors Italics"/>
                <a:ea typeface="TT Fors Italics"/>
                <a:cs typeface="TT Fors Italics"/>
                <a:sym typeface="TT Fors Italics"/>
              </a:rPr>
              <a:t>PHONE NUMBER</a:t>
            </a:r>
          </a:p>
        </p:txBody>
      </p:sp>
      <p:sp>
        <p:nvSpPr>
          <p:cNvPr name="TextBox 8" id="8"/>
          <p:cNvSpPr txBox="true"/>
          <p:nvPr/>
        </p:nvSpPr>
        <p:spPr>
          <a:xfrm rot="0">
            <a:off x="12580149" y="5000716"/>
            <a:ext cx="5030363" cy="400051"/>
          </a:xfrm>
          <a:prstGeom prst="rect">
            <a:avLst/>
          </a:prstGeom>
        </p:spPr>
        <p:txBody>
          <a:bodyPr anchor="t" rtlCol="false" tIns="0" lIns="0" bIns="0" rIns="0">
            <a:spAutoFit/>
          </a:bodyPr>
          <a:lstStyle/>
          <a:p>
            <a:pPr algn="l" marL="0" indent="0" lvl="0">
              <a:lnSpc>
                <a:spcPts val="3000"/>
              </a:lnSpc>
            </a:pPr>
            <a:r>
              <a:rPr lang="en-US" sz="3000" i="true">
                <a:solidFill>
                  <a:srgbClr val="3C2D23"/>
                </a:solidFill>
                <a:latin typeface="TT Fors Italics"/>
                <a:ea typeface="TT Fors Italics"/>
                <a:cs typeface="TT Fors Italics"/>
                <a:sym typeface="TT Fors Italics"/>
              </a:rPr>
              <a:t>EMAIL</a:t>
            </a:r>
          </a:p>
        </p:txBody>
      </p:sp>
      <p:sp>
        <p:nvSpPr>
          <p:cNvPr name="TextBox 9" id="9"/>
          <p:cNvSpPr txBox="true"/>
          <p:nvPr/>
        </p:nvSpPr>
        <p:spPr>
          <a:xfrm rot="0">
            <a:off x="12562259" y="7687776"/>
            <a:ext cx="5048253" cy="400051"/>
          </a:xfrm>
          <a:prstGeom prst="rect">
            <a:avLst/>
          </a:prstGeom>
        </p:spPr>
        <p:txBody>
          <a:bodyPr anchor="t" rtlCol="false" tIns="0" lIns="0" bIns="0" rIns="0">
            <a:spAutoFit/>
          </a:bodyPr>
          <a:lstStyle/>
          <a:p>
            <a:pPr algn="l" marL="0" indent="0" lvl="0">
              <a:lnSpc>
                <a:spcPts val="3000"/>
              </a:lnSpc>
            </a:pPr>
            <a:r>
              <a:rPr lang="en-US" sz="3000" i="true">
                <a:solidFill>
                  <a:srgbClr val="3C2D23"/>
                </a:solidFill>
                <a:latin typeface="TT Fors Italics"/>
                <a:ea typeface="TT Fors Italics"/>
                <a:cs typeface="TT Fors Italics"/>
                <a:sym typeface="TT Fors Italics"/>
              </a:rPr>
              <a:t>MAILING ADDRESS</a:t>
            </a:r>
          </a:p>
        </p:txBody>
      </p:sp>
      <p:sp>
        <p:nvSpPr>
          <p:cNvPr name="TextBox 10" id="10"/>
          <p:cNvSpPr txBox="true"/>
          <p:nvPr/>
        </p:nvSpPr>
        <p:spPr>
          <a:xfrm rot="0">
            <a:off x="12562259" y="2872517"/>
            <a:ext cx="5048253" cy="375921"/>
          </a:xfrm>
          <a:prstGeom prst="rect">
            <a:avLst/>
          </a:prstGeom>
        </p:spPr>
        <p:txBody>
          <a:bodyPr anchor="t" rtlCol="false" tIns="0" lIns="0" bIns="0" rIns="0">
            <a:spAutoFit/>
          </a:bodyPr>
          <a:lstStyle/>
          <a:p>
            <a:pPr algn="l" marL="0" indent="0" lvl="0">
              <a:lnSpc>
                <a:spcPts val="2800"/>
              </a:lnSpc>
            </a:pPr>
            <a:r>
              <a:rPr lang="en-US" sz="2800">
                <a:solidFill>
                  <a:srgbClr val="3C2D23"/>
                </a:solidFill>
                <a:latin typeface="TT Fors"/>
                <a:ea typeface="TT Fors"/>
                <a:cs typeface="TT Fors"/>
                <a:sym typeface="TT Fors"/>
              </a:rPr>
              <a:t>081 752 3336</a:t>
            </a:r>
          </a:p>
        </p:txBody>
      </p:sp>
      <p:sp>
        <p:nvSpPr>
          <p:cNvPr name="TextBox 11" id="11"/>
          <p:cNvSpPr txBox="true"/>
          <p:nvPr/>
        </p:nvSpPr>
        <p:spPr>
          <a:xfrm rot="0">
            <a:off x="12562259" y="5688423"/>
            <a:ext cx="5048253" cy="375921"/>
          </a:xfrm>
          <a:prstGeom prst="rect">
            <a:avLst/>
          </a:prstGeom>
        </p:spPr>
        <p:txBody>
          <a:bodyPr anchor="t" rtlCol="false" tIns="0" lIns="0" bIns="0" rIns="0">
            <a:spAutoFit/>
          </a:bodyPr>
          <a:lstStyle/>
          <a:p>
            <a:pPr algn="l" marL="0" indent="0" lvl="0">
              <a:lnSpc>
                <a:spcPts val="2800"/>
              </a:lnSpc>
            </a:pPr>
            <a:r>
              <a:rPr lang="en-US" sz="2800">
                <a:solidFill>
                  <a:srgbClr val="3C2D23"/>
                </a:solidFill>
                <a:latin typeface="TT Fors"/>
                <a:ea typeface="TT Fors"/>
                <a:cs typeface="TT Fors"/>
                <a:sym typeface="TT Fors"/>
              </a:rPr>
              <a:t>admin@greenmarvel.coza</a:t>
            </a:r>
          </a:p>
        </p:txBody>
      </p:sp>
      <p:sp>
        <p:nvSpPr>
          <p:cNvPr name="TextBox 12" id="12"/>
          <p:cNvSpPr txBox="true"/>
          <p:nvPr/>
        </p:nvSpPr>
        <p:spPr>
          <a:xfrm rot="0">
            <a:off x="12562259" y="8375484"/>
            <a:ext cx="5048253" cy="375921"/>
          </a:xfrm>
          <a:prstGeom prst="rect">
            <a:avLst/>
          </a:prstGeom>
        </p:spPr>
        <p:txBody>
          <a:bodyPr anchor="t" rtlCol="false" tIns="0" lIns="0" bIns="0" rIns="0">
            <a:spAutoFit/>
          </a:bodyPr>
          <a:lstStyle/>
          <a:p>
            <a:pPr algn="l" marL="0" indent="0" lvl="0">
              <a:lnSpc>
                <a:spcPts val="2800"/>
              </a:lnSpc>
            </a:pPr>
            <a:r>
              <a:rPr lang="en-US" sz="2800">
                <a:solidFill>
                  <a:srgbClr val="3C2D23"/>
                </a:solidFill>
                <a:latin typeface="TT Fors"/>
                <a:ea typeface="TT Fors"/>
                <a:cs typeface="TT Fors"/>
                <a:sym typeface="TT Fors"/>
              </a:rPr>
              <a:t>620 Park Street</a:t>
            </a:r>
          </a:p>
        </p:txBody>
      </p:sp>
      <p:sp>
        <p:nvSpPr>
          <p:cNvPr name="TextBox 13" id="13"/>
          <p:cNvSpPr txBox="true"/>
          <p:nvPr/>
        </p:nvSpPr>
        <p:spPr>
          <a:xfrm rot="0">
            <a:off x="7640043" y="7687776"/>
            <a:ext cx="5048253" cy="400051"/>
          </a:xfrm>
          <a:prstGeom prst="rect">
            <a:avLst/>
          </a:prstGeom>
        </p:spPr>
        <p:txBody>
          <a:bodyPr anchor="t" rtlCol="false" tIns="0" lIns="0" bIns="0" rIns="0">
            <a:spAutoFit/>
          </a:bodyPr>
          <a:lstStyle/>
          <a:p>
            <a:pPr algn="l" marL="0" indent="0" lvl="0">
              <a:lnSpc>
                <a:spcPts val="3000"/>
              </a:lnSpc>
            </a:pPr>
            <a:r>
              <a:rPr lang="en-US" sz="3000" i="true">
                <a:solidFill>
                  <a:srgbClr val="3C2D23"/>
                </a:solidFill>
                <a:latin typeface="TT Fors Italics"/>
                <a:ea typeface="TT Fors Italics"/>
                <a:cs typeface="TT Fors Italics"/>
                <a:sym typeface="TT Fors Italics"/>
              </a:rPr>
              <a:t>WEBSITE</a:t>
            </a:r>
          </a:p>
        </p:txBody>
      </p:sp>
      <p:sp>
        <p:nvSpPr>
          <p:cNvPr name="TextBox 14" id="14"/>
          <p:cNvSpPr txBox="true"/>
          <p:nvPr/>
        </p:nvSpPr>
        <p:spPr>
          <a:xfrm rot="0">
            <a:off x="7640043" y="5000716"/>
            <a:ext cx="5048253" cy="400051"/>
          </a:xfrm>
          <a:prstGeom prst="rect">
            <a:avLst/>
          </a:prstGeom>
        </p:spPr>
        <p:txBody>
          <a:bodyPr anchor="t" rtlCol="false" tIns="0" lIns="0" bIns="0" rIns="0">
            <a:spAutoFit/>
          </a:bodyPr>
          <a:lstStyle/>
          <a:p>
            <a:pPr algn="l" marL="0" indent="0" lvl="0">
              <a:lnSpc>
                <a:spcPts val="3000"/>
              </a:lnSpc>
            </a:pPr>
            <a:r>
              <a:rPr lang="en-US" sz="3000" i="true">
                <a:solidFill>
                  <a:srgbClr val="3C2D23"/>
                </a:solidFill>
                <a:latin typeface="TT Fors Italics"/>
                <a:ea typeface="TT Fors Italics"/>
                <a:cs typeface="TT Fors Italics"/>
                <a:sym typeface="TT Fors Italics"/>
              </a:rPr>
              <a:t>SOCIAL MEDIA</a:t>
            </a:r>
          </a:p>
        </p:txBody>
      </p:sp>
      <p:sp>
        <p:nvSpPr>
          <p:cNvPr name="TextBox 15" id="15"/>
          <p:cNvSpPr txBox="true"/>
          <p:nvPr/>
        </p:nvSpPr>
        <p:spPr>
          <a:xfrm rot="0">
            <a:off x="7640043" y="8375484"/>
            <a:ext cx="5048253" cy="375921"/>
          </a:xfrm>
          <a:prstGeom prst="rect">
            <a:avLst/>
          </a:prstGeom>
        </p:spPr>
        <p:txBody>
          <a:bodyPr anchor="t" rtlCol="false" tIns="0" lIns="0" bIns="0" rIns="0">
            <a:spAutoFit/>
          </a:bodyPr>
          <a:lstStyle/>
          <a:p>
            <a:pPr algn="l" marL="0" indent="0" lvl="0">
              <a:lnSpc>
                <a:spcPts val="2800"/>
              </a:lnSpc>
            </a:pPr>
            <a:r>
              <a:rPr lang="en-US" sz="2800">
                <a:solidFill>
                  <a:srgbClr val="3C2D23"/>
                </a:solidFill>
                <a:latin typeface="TT Fors"/>
                <a:ea typeface="TT Fors"/>
                <a:cs typeface="TT Fors"/>
                <a:sym typeface="TT Fors"/>
              </a:rPr>
              <a:t>https://greenmarvel.co.za</a:t>
            </a:r>
          </a:p>
        </p:txBody>
      </p:sp>
      <p:sp>
        <p:nvSpPr>
          <p:cNvPr name="TextBox 16" id="16"/>
          <p:cNvSpPr txBox="true"/>
          <p:nvPr/>
        </p:nvSpPr>
        <p:spPr>
          <a:xfrm rot="0">
            <a:off x="7640043" y="5688423"/>
            <a:ext cx="5048253" cy="375921"/>
          </a:xfrm>
          <a:prstGeom prst="rect">
            <a:avLst/>
          </a:prstGeom>
        </p:spPr>
        <p:txBody>
          <a:bodyPr anchor="t" rtlCol="false" tIns="0" lIns="0" bIns="0" rIns="0">
            <a:spAutoFit/>
          </a:bodyPr>
          <a:lstStyle/>
          <a:p>
            <a:pPr algn="l" marL="0" indent="0" lvl="0">
              <a:lnSpc>
                <a:spcPts val="2800"/>
              </a:lnSpc>
            </a:pPr>
            <a:r>
              <a:rPr lang="en-US" sz="2800">
                <a:solidFill>
                  <a:srgbClr val="3C2D23"/>
                </a:solidFill>
                <a:latin typeface="TT Fors"/>
                <a:ea typeface="TT Fors"/>
                <a:cs typeface="TT Fors"/>
                <a:sym typeface="TT Fors"/>
              </a:rPr>
              <a:t>@green.marvel.sa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89037"/>
        </a:solidFill>
      </p:bgPr>
    </p:bg>
    <p:spTree>
      <p:nvGrpSpPr>
        <p:cNvPr id="1" name=""/>
        <p:cNvGrpSpPr/>
        <p:nvPr/>
      </p:nvGrpSpPr>
      <p:grpSpPr>
        <a:xfrm>
          <a:off x="0" y="0"/>
          <a:ext cx="0" cy="0"/>
          <a:chOff x="0" y="0"/>
          <a:chExt cx="0" cy="0"/>
        </a:xfrm>
      </p:grpSpPr>
      <p:sp>
        <p:nvSpPr>
          <p:cNvPr name="Freeform 2" id="2"/>
          <p:cNvSpPr/>
          <p:nvPr/>
        </p:nvSpPr>
        <p:spPr>
          <a:xfrm flipH="false" flipV="false" rot="-2294977">
            <a:off x="13508815" y="-2359098"/>
            <a:ext cx="6405342" cy="11362025"/>
          </a:xfrm>
          <a:custGeom>
            <a:avLst/>
            <a:gdLst/>
            <a:ahLst/>
            <a:cxnLst/>
            <a:rect r="r" b="b" t="t" l="l"/>
            <a:pathLst>
              <a:path h="11362025" w="6405342">
                <a:moveTo>
                  <a:pt x="0" y="0"/>
                </a:moveTo>
                <a:lnTo>
                  <a:pt x="6405341" y="0"/>
                </a:lnTo>
                <a:lnTo>
                  <a:pt x="6405341" y="11362025"/>
                </a:lnTo>
                <a:lnTo>
                  <a:pt x="0" y="11362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93720" y="2394412"/>
            <a:ext cx="4039703" cy="3867730"/>
          </a:xfrm>
          <a:custGeom>
            <a:avLst/>
            <a:gdLst/>
            <a:ahLst/>
            <a:cxnLst/>
            <a:rect r="r" b="b" t="t" l="l"/>
            <a:pathLst>
              <a:path h="3867730" w="4039703">
                <a:moveTo>
                  <a:pt x="0" y="0"/>
                </a:moveTo>
                <a:lnTo>
                  <a:pt x="4039704" y="0"/>
                </a:lnTo>
                <a:lnTo>
                  <a:pt x="4039704" y="3867731"/>
                </a:lnTo>
                <a:lnTo>
                  <a:pt x="0" y="3867731"/>
                </a:lnTo>
                <a:lnTo>
                  <a:pt x="0" y="0"/>
                </a:lnTo>
                <a:close/>
              </a:path>
            </a:pathLst>
          </a:custGeom>
          <a:blipFill>
            <a:blip r:embed="rId4"/>
            <a:stretch>
              <a:fillRect l="-18570" t="-65123" r="0" b="0"/>
            </a:stretch>
          </a:blipFill>
        </p:spPr>
      </p:sp>
      <p:sp>
        <p:nvSpPr>
          <p:cNvPr name="TextBox 4" id="4"/>
          <p:cNvSpPr txBox="true"/>
          <p:nvPr/>
        </p:nvSpPr>
        <p:spPr>
          <a:xfrm rot="0">
            <a:off x="1596935" y="1813217"/>
            <a:ext cx="4832984" cy="1123950"/>
          </a:xfrm>
          <a:prstGeom prst="rect">
            <a:avLst/>
          </a:prstGeom>
        </p:spPr>
        <p:txBody>
          <a:bodyPr anchor="t" rtlCol="false" tIns="0" lIns="0" bIns="0" rIns="0">
            <a:spAutoFit/>
          </a:bodyPr>
          <a:lstStyle/>
          <a:p>
            <a:pPr algn="l">
              <a:lnSpc>
                <a:spcPts val="8100"/>
              </a:lnSpc>
            </a:pPr>
            <a:r>
              <a:rPr lang="en-US" sz="9000">
                <a:solidFill>
                  <a:srgbClr val="DEDCDA"/>
                </a:solidFill>
                <a:latin typeface="Tex Gyre Termes"/>
                <a:ea typeface="Tex Gyre Termes"/>
                <a:cs typeface="Tex Gyre Termes"/>
                <a:sym typeface="Tex Gyre Termes"/>
              </a:rPr>
              <a:t>Problem</a:t>
            </a:r>
          </a:p>
        </p:txBody>
      </p:sp>
      <p:sp>
        <p:nvSpPr>
          <p:cNvPr name="TextBox 5" id="5"/>
          <p:cNvSpPr txBox="true"/>
          <p:nvPr/>
        </p:nvSpPr>
        <p:spPr>
          <a:xfrm rot="0">
            <a:off x="903943" y="6204993"/>
            <a:ext cx="4115366" cy="1047749"/>
          </a:xfrm>
          <a:prstGeom prst="rect">
            <a:avLst/>
          </a:prstGeom>
        </p:spPr>
        <p:txBody>
          <a:bodyPr anchor="t" rtlCol="false" tIns="0" lIns="0" bIns="0" rIns="0">
            <a:spAutoFit/>
          </a:bodyPr>
          <a:lstStyle/>
          <a:p>
            <a:pPr algn="l" marL="0" indent="0" lvl="0">
              <a:lnSpc>
                <a:spcPts val="4200"/>
              </a:lnSpc>
            </a:pPr>
            <a:r>
              <a:rPr lang="en-US" sz="3000" i="true">
                <a:solidFill>
                  <a:srgbClr val="DEDCDA"/>
                </a:solidFill>
                <a:latin typeface="TT Fors Italics"/>
                <a:ea typeface="TT Fors Italics"/>
                <a:cs typeface="TT Fors Italics"/>
                <a:sym typeface="TT Fors Italics"/>
              </a:rPr>
              <a:t>DAMAGED HAIR AND HAIRLINES</a:t>
            </a:r>
          </a:p>
        </p:txBody>
      </p:sp>
      <p:sp>
        <p:nvSpPr>
          <p:cNvPr name="TextBox 6" id="6"/>
          <p:cNvSpPr txBox="true"/>
          <p:nvPr/>
        </p:nvSpPr>
        <p:spPr>
          <a:xfrm rot="0">
            <a:off x="903943" y="7464199"/>
            <a:ext cx="4700559" cy="2279015"/>
          </a:xfrm>
          <a:prstGeom prst="rect">
            <a:avLst/>
          </a:prstGeom>
        </p:spPr>
        <p:txBody>
          <a:bodyPr anchor="t" rtlCol="false" tIns="0" lIns="0" bIns="0" rIns="0">
            <a:spAutoFit/>
          </a:bodyPr>
          <a:lstStyle/>
          <a:p>
            <a:pPr algn="l" marL="0" indent="0" lvl="0">
              <a:lnSpc>
                <a:spcPts val="3640"/>
              </a:lnSpc>
            </a:pPr>
            <a:r>
              <a:rPr lang="en-US" sz="2800">
                <a:solidFill>
                  <a:srgbClr val="DEDCDA"/>
                </a:solidFill>
                <a:latin typeface="TT Fors"/>
                <a:ea typeface="TT Fors"/>
                <a:cs typeface="TT Fors"/>
                <a:sym typeface="TT Fors"/>
              </a:rPr>
              <a:t>Our products help restore and strengthen hair, promoting healthier growth and improving damaged hairlines</a:t>
            </a:r>
          </a:p>
        </p:txBody>
      </p:sp>
      <p:sp>
        <p:nvSpPr>
          <p:cNvPr name="TextBox 7" id="7"/>
          <p:cNvSpPr txBox="true"/>
          <p:nvPr/>
        </p:nvSpPr>
        <p:spPr>
          <a:xfrm rot="0">
            <a:off x="6639606" y="6738393"/>
            <a:ext cx="5008787" cy="514349"/>
          </a:xfrm>
          <a:prstGeom prst="rect">
            <a:avLst/>
          </a:prstGeom>
        </p:spPr>
        <p:txBody>
          <a:bodyPr anchor="t" rtlCol="false" tIns="0" lIns="0" bIns="0" rIns="0">
            <a:spAutoFit/>
          </a:bodyPr>
          <a:lstStyle/>
          <a:p>
            <a:pPr algn="l" marL="0" indent="0" lvl="0">
              <a:lnSpc>
                <a:spcPts val="4200"/>
              </a:lnSpc>
            </a:pPr>
            <a:r>
              <a:rPr lang="en-US" sz="3000" i="true">
                <a:solidFill>
                  <a:srgbClr val="DEDCDA"/>
                </a:solidFill>
                <a:latin typeface="TT Fors Italics"/>
                <a:ea typeface="TT Fors Italics"/>
                <a:cs typeface="TT Fors Italics"/>
                <a:sym typeface="TT Fors Italics"/>
              </a:rPr>
              <a:t>ALOPECIA AND HAIR LOSS</a:t>
            </a:r>
          </a:p>
        </p:txBody>
      </p:sp>
      <p:sp>
        <p:nvSpPr>
          <p:cNvPr name="TextBox 8" id="8"/>
          <p:cNvSpPr txBox="true"/>
          <p:nvPr/>
        </p:nvSpPr>
        <p:spPr>
          <a:xfrm rot="0">
            <a:off x="6793720" y="7464199"/>
            <a:ext cx="4700559" cy="1821815"/>
          </a:xfrm>
          <a:prstGeom prst="rect">
            <a:avLst/>
          </a:prstGeom>
        </p:spPr>
        <p:txBody>
          <a:bodyPr anchor="t" rtlCol="false" tIns="0" lIns="0" bIns="0" rIns="0">
            <a:spAutoFit/>
          </a:bodyPr>
          <a:lstStyle/>
          <a:p>
            <a:pPr algn="l" marL="0" indent="0" lvl="0">
              <a:lnSpc>
                <a:spcPts val="3640"/>
              </a:lnSpc>
            </a:pPr>
            <a:r>
              <a:rPr lang="en-US" sz="2800">
                <a:solidFill>
                  <a:srgbClr val="DEDCDA"/>
                </a:solidFill>
                <a:latin typeface="TT Fors"/>
                <a:ea typeface="TT Fors"/>
                <a:cs typeface="TT Fors"/>
                <a:sym typeface="TT Fors"/>
              </a:rPr>
              <a:t>Hair loss due to conditions like alopecia, offering natural solutions to encourage regrowth</a:t>
            </a:r>
          </a:p>
        </p:txBody>
      </p:sp>
      <p:sp>
        <p:nvSpPr>
          <p:cNvPr name="TextBox 9" id="9"/>
          <p:cNvSpPr txBox="true"/>
          <p:nvPr/>
        </p:nvSpPr>
        <p:spPr>
          <a:xfrm rot="0">
            <a:off x="12950385" y="6738393"/>
            <a:ext cx="3698570" cy="514349"/>
          </a:xfrm>
          <a:prstGeom prst="rect">
            <a:avLst/>
          </a:prstGeom>
        </p:spPr>
        <p:txBody>
          <a:bodyPr anchor="t" rtlCol="false" tIns="0" lIns="0" bIns="0" rIns="0">
            <a:spAutoFit/>
          </a:bodyPr>
          <a:lstStyle/>
          <a:p>
            <a:pPr algn="l" marL="0" indent="0" lvl="0">
              <a:lnSpc>
                <a:spcPts val="4200"/>
              </a:lnSpc>
            </a:pPr>
            <a:r>
              <a:rPr lang="en-US" sz="3000" i="true">
                <a:solidFill>
                  <a:srgbClr val="DEDCDA"/>
                </a:solidFill>
                <a:latin typeface="TT Fors Italics"/>
                <a:ea typeface="TT Fors Italics"/>
                <a:cs typeface="TT Fors Italics"/>
                <a:sym typeface="TT Fors Italics"/>
              </a:rPr>
              <a:t>SCALP INFECTIONS</a:t>
            </a:r>
          </a:p>
        </p:txBody>
      </p:sp>
      <p:sp>
        <p:nvSpPr>
          <p:cNvPr name="TextBox 10" id="10"/>
          <p:cNvSpPr txBox="true"/>
          <p:nvPr/>
        </p:nvSpPr>
        <p:spPr>
          <a:xfrm rot="0">
            <a:off x="11893194" y="7371800"/>
            <a:ext cx="5812952" cy="2279015"/>
          </a:xfrm>
          <a:prstGeom prst="rect">
            <a:avLst/>
          </a:prstGeom>
        </p:spPr>
        <p:txBody>
          <a:bodyPr anchor="t" rtlCol="false" tIns="0" lIns="0" bIns="0" rIns="0">
            <a:spAutoFit/>
          </a:bodyPr>
          <a:lstStyle/>
          <a:p>
            <a:pPr algn="l" marL="0" indent="0" lvl="0">
              <a:lnSpc>
                <a:spcPts val="3640"/>
              </a:lnSpc>
            </a:pPr>
            <a:r>
              <a:rPr lang="en-US" sz="2800">
                <a:solidFill>
                  <a:srgbClr val="DEDCDA"/>
                </a:solidFill>
                <a:latin typeface="TT Fors"/>
                <a:ea typeface="TT Fors"/>
                <a:cs typeface="TT Fors"/>
                <a:sym typeface="TT Fors"/>
              </a:rPr>
              <a:t>Our products are formulated to treat and prevent scalp infections, helping to maintain a healthy scalp and prevent hair loss, especially in children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EDCDA"/>
        </a:solidFill>
      </p:bgPr>
    </p:bg>
    <p:spTree>
      <p:nvGrpSpPr>
        <p:cNvPr id="1" name=""/>
        <p:cNvGrpSpPr/>
        <p:nvPr/>
      </p:nvGrpSpPr>
      <p:grpSpPr>
        <a:xfrm>
          <a:off x="0" y="0"/>
          <a:ext cx="0" cy="0"/>
          <a:chOff x="0" y="0"/>
          <a:chExt cx="0" cy="0"/>
        </a:xfrm>
      </p:grpSpPr>
      <p:sp>
        <p:nvSpPr>
          <p:cNvPr name="Freeform 2" id="2"/>
          <p:cNvSpPr/>
          <p:nvPr/>
        </p:nvSpPr>
        <p:spPr>
          <a:xfrm flipH="false" flipV="false" rot="0">
            <a:off x="10991583" y="7483856"/>
            <a:ext cx="386290" cy="401862"/>
          </a:xfrm>
          <a:custGeom>
            <a:avLst/>
            <a:gdLst/>
            <a:ahLst/>
            <a:cxnLst/>
            <a:rect r="r" b="b" t="t" l="l"/>
            <a:pathLst>
              <a:path h="401862" w="386290">
                <a:moveTo>
                  <a:pt x="0" y="0"/>
                </a:moveTo>
                <a:lnTo>
                  <a:pt x="386290" y="0"/>
                </a:lnTo>
                <a:lnTo>
                  <a:pt x="386290" y="401862"/>
                </a:lnTo>
                <a:lnTo>
                  <a:pt x="0" y="401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91583" y="4146874"/>
            <a:ext cx="386290" cy="401862"/>
          </a:xfrm>
          <a:custGeom>
            <a:avLst/>
            <a:gdLst/>
            <a:ahLst/>
            <a:cxnLst/>
            <a:rect r="r" b="b" t="t" l="l"/>
            <a:pathLst>
              <a:path h="401862" w="386290">
                <a:moveTo>
                  <a:pt x="0" y="0"/>
                </a:moveTo>
                <a:lnTo>
                  <a:pt x="386290" y="0"/>
                </a:lnTo>
                <a:lnTo>
                  <a:pt x="386290" y="401862"/>
                </a:lnTo>
                <a:lnTo>
                  <a:pt x="0" y="401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87324" y="1013647"/>
            <a:ext cx="386290" cy="401862"/>
          </a:xfrm>
          <a:custGeom>
            <a:avLst/>
            <a:gdLst/>
            <a:ahLst/>
            <a:cxnLst/>
            <a:rect r="r" b="b" t="t" l="l"/>
            <a:pathLst>
              <a:path h="401862" w="386290">
                <a:moveTo>
                  <a:pt x="0" y="0"/>
                </a:moveTo>
                <a:lnTo>
                  <a:pt x="386290" y="0"/>
                </a:lnTo>
                <a:lnTo>
                  <a:pt x="386290" y="401862"/>
                </a:lnTo>
                <a:lnTo>
                  <a:pt x="0" y="401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4113606"/>
            <a:ext cx="2689558" cy="3000901"/>
          </a:xfrm>
          <a:custGeom>
            <a:avLst/>
            <a:gdLst/>
            <a:ahLst/>
            <a:cxnLst/>
            <a:rect r="r" b="b" t="t" l="l"/>
            <a:pathLst>
              <a:path h="3000901" w="2689558">
                <a:moveTo>
                  <a:pt x="0" y="0"/>
                </a:moveTo>
                <a:lnTo>
                  <a:pt x="2689558" y="0"/>
                </a:lnTo>
                <a:lnTo>
                  <a:pt x="2689558" y="3000901"/>
                </a:lnTo>
                <a:lnTo>
                  <a:pt x="0" y="3000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6532339" y="6565336"/>
            <a:ext cx="2689558" cy="3000901"/>
          </a:xfrm>
          <a:custGeom>
            <a:avLst/>
            <a:gdLst/>
            <a:ahLst/>
            <a:cxnLst/>
            <a:rect r="r" b="b" t="t" l="l"/>
            <a:pathLst>
              <a:path h="3000901" w="2689558">
                <a:moveTo>
                  <a:pt x="2689557" y="3000901"/>
                </a:moveTo>
                <a:lnTo>
                  <a:pt x="0" y="3000901"/>
                </a:lnTo>
                <a:lnTo>
                  <a:pt x="0" y="0"/>
                </a:lnTo>
                <a:lnTo>
                  <a:pt x="2689557" y="0"/>
                </a:lnTo>
                <a:lnTo>
                  <a:pt x="2689557" y="30009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993830" y="985979"/>
            <a:ext cx="3685329" cy="3048122"/>
          </a:xfrm>
          <a:custGeom>
            <a:avLst/>
            <a:gdLst/>
            <a:ahLst/>
            <a:cxnLst/>
            <a:rect r="r" b="b" t="t" l="l"/>
            <a:pathLst>
              <a:path h="3048122" w="3685329">
                <a:moveTo>
                  <a:pt x="0" y="0"/>
                </a:moveTo>
                <a:lnTo>
                  <a:pt x="3685328" y="0"/>
                </a:lnTo>
                <a:lnTo>
                  <a:pt x="3685328" y="3048121"/>
                </a:lnTo>
                <a:lnTo>
                  <a:pt x="0" y="3048121"/>
                </a:lnTo>
                <a:lnTo>
                  <a:pt x="0" y="0"/>
                </a:lnTo>
                <a:close/>
              </a:path>
            </a:pathLst>
          </a:custGeom>
          <a:blipFill>
            <a:blip r:embed="rId6"/>
            <a:stretch>
              <a:fillRect l="-6345" t="-48299" r="-15335" b="-113242"/>
            </a:stretch>
          </a:blipFill>
        </p:spPr>
      </p:sp>
      <p:sp>
        <p:nvSpPr>
          <p:cNvPr name="Freeform 8" id="8"/>
          <p:cNvSpPr/>
          <p:nvPr/>
        </p:nvSpPr>
        <p:spPr>
          <a:xfrm flipH="false" flipV="false" rot="0">
            <a:off x="7679158" y="985979"/>
            <a:ext cx="2913356" cy="3075790"/>
          </a:xfrm>
          <a:custGeom>
            <a:avLst/>
            <a:gdLst/>
            <a:ahLst/>
            <a:cxnLst/>
            <a:rect r="r" b="b" t="t" l="l"/>
            <a:pathLst>
              <a:path h="3075790" w="2913356">
                <a:moveTo>
                  <a:pt x="0" y="0"/>
                </a:moveTo>
                <a:lnTo>
                  <a:pt x="2913356" y="0"/>
                </a:lnTo>
                <a:lnTo>
                  <a:pt x="2913356" y="3075790"/>
                </a:lnTo>
                <a:lnTo>
                  <a:pt x="0" y="3075790"/>
                </a:lnTo>
                <a:lnTo>
                  <a:pt x="0" y="0"/>
                </a:lnTo>
                <a:close/>
              </a:path>
            </a:pathLst>
          </a:custGeom>
          <a:blipFill>
            <a:blip r:embed="rId7"/>
            <a:stretch>
              <a:fillRect l="0" t="-49933" r="-21343" b="-54395"/>
            </a:stretch>
          </a:blipFill>
        </p:spPr>
      </p:sp>
      <p:sp>
        <p:nvSpPr>
          <p:cNvPr name="Freeform 9" id="9"/>
          <p:cNvSpPr/>
          <p:nvPr/>
        </p:nvSpPr>
        <p:spPr>
          <a:xfrm flipH="false" flipV="false" rot="0">
            <a:off x="810178" y="985979"/>
            <a:ext cx="3183652" cy="3048122"/>
          </a:xfrm>
          <a:custGeom>
            <a:avLst/>
            <a:gdLst/>
            <a:ahLst/>
            <a:cxnLst/>
            <a:rect r="r" b="b" t="t" l="l"/>
            <a:pathLst>
              <a:path h="3048122" w="3183652">
                <a:moveTo>
                  <a:pt x="0" y="0"/>
                </a:moveTo>
                <a:lnTo>
                  <a:pt x="3183652" y="0"/>
                </a:lnTo>
                <a:lnTo>
                  <a:pt x="3183652" y="3048121"/>
                </a:lnTo>
                <a:lnTo>
                  <a:pt x="0" y="3048121"/>
                </a:lnTo>
                <a:lnTo>
                  <a:pt x="0" y="0"/>
                </a:lnTo>
                <a:close/>
              </a:path>
            </a:pathLst>
          </a:custGeom>
          <a:blipFill>
            <a:blip r:embed="rId8"/>
            <a:stretch>
              <a:fillRect l="-18570" t="-65123" r="0" b="0"/>
            </a:stretch>
          </a:blipFill>
        </p:spPr>
      </p:sp>
      <p:sp>
        <p:nvSpPr>
          <p:cNvPr name="Freeform 10" id="10"/>
          <p:cNvSpPr/>
          <p:nvPr/>
        </p:nvSpPr>
        <p:spPr>
          <a:xfrm flipH="false" flipV="false" rot="0">
            <a:off x="1776370" y="5471104"/>
            <a:ext cx="4434920" cy="4484182"/>
          </a:xfrm>
          <a:custGeom>
            <a:avLst/>
            <a:gdLst/>
            <a:ahLst/>
            <a:cxnLst/>
            <a:rect r="r" b="b" t="t" l="l"/>
            <a:pathLst>
              <a:path h="4484182" w="4434920">
                <a:moveTo>
                  <a:pt x="0" y="0"/>
                </a:moveTo>
                <a:lnTo>
                  <a:pt x="4434920" y="0"/>
                </a:lnTo>
                <a:lnTo>
                  <a:pt x="4434920" y="4484181"/>
                </a:lnTo>
                <a:lnTo>
                  <a:pt x="0" y="4484181"/>
                </a:lnTo>
                <a:lnTo>
                  <a:pt x="0" y="0"/>
                </a:lnTo>
                <a:close/>
              </a:path>
            </a:pathLst>
          </a:custGeom>
          <a:blipFill>
            <a:blip r:embed="rId9"/>
            <a:stretch>
              <a:fillRect l="0" t="-17292" r="-550" b="-31507"/>
            </a:stretch>
          </a:blipFill>
        </p:spPr>
      </p:sp>
      <p:sp>
        <p:nvSpPr>
          <p:cNvPr name="TextBox 11" id="11"/>
          <p:cNvSpPr txBox="true"/>
          <p:nvPr/>
        </p:nvSpPr>
        <p:spPr>
          <a:xfrm rot="0">
            <a:off x="700250" y="4052566"/>
            <a:ext cx="6763869" cy="1209603"/>
          </a:xfrm>
          <a:prstGeom prst="rect">
            <a:avLst/>
          </a:prstGeom>
        </p:spPr>
        <p:txBody>
          <a:bodyPr anchor="t" rtlCol="false" tIns="0" lIns="0" bIns="0" rIns="0">
            <a:spAutoFit/>
          </a:bodyPr>
          <a:lstStyle/>
          <a:p>
            <a:pPr algn="ctr" marL="0" indent="0" lvl="0">
              <a:lnSpc>
                <a:spcPts val="9000"/>
              </a:lnSpc>
            </a:pPr>
            <a:r>
              <a:rPr lang="en-US" sz="9000">
                <a:solidFill>
                  <a:srgbClr val="789037"/>
                </a:solidFill>
                <a:latin typeface="Tex Gyre Termes"/>
                <a:ea typeface="Tex Gyre Termes"/>
                <a:cs typeface="Tex Gyre Termes"/>
                <a:sym typeface="Tex Gyre Termes"/>
              </a:rPr>
              <a:t>Solution</a:t>
            </a:r>
          </a:p>
        </p:txBody>
      </p:sp>
      <p:sp>
        <p:nvSpPr>
          <p:cNvPr name="TextBox 12" id="12"/>
          <p:cNvSpPr txBox="true"/>
          <p:nvPr/>
        </p:nvSpPr>
        <p:spPr>
          <a:xfrm rot="0">
            <a:off x="11968914" y="928829"/>
            <a:ext cx="5021267" cy="514349"/>
          </a:xfrm>
          <a:prstGeom prst="rect">
            <a:avLst/>
          </a:prstGeom>
        </p:spPr>
        <p:txBody>
          <a:bodyPr anchor="t" rtlCol="false" tIns="0" lIns="0" bIns="0" rIns="0">
            <a:spAutoFit/>
          </a:bodyPr>
          <a:lstStyle/>
          <a:p>
            <a:pPr algn="l" marL="0" indent="0" lvl="0">
              <a:lnSpc>
                <a:spcPts val="4200"/>
              </a:lnSpc>
            </a:pPr>
            <a:r>
              <a:rPr lang="en-US" sz="3000" i="true">
                <a:solidFill>
                  <a:srgbClr val="3C2D23"/>
                </a:solidFill>
                <a:latin typeface="TT Fors Italics"/>
                <a:ea typeface="TT Fors Italics"/>
                <a:cs typeface="TT Fors Italics"/>
                <a:sym typeface="TT Fors Italics"/>
              </a:rPr>
              <a:t>RESTORING HAIRLINES</a:t>
            </a:r>
          </a:p>
        </p:txBody>
      </p:sp>
      <p:sp>
        <p:nvSpPr>
          <p:cNvPr name="TextBox 13" id="13"/>
          <p:cNvSpPr txBox="true"/>
          <p:nvPr/>
        </p:nvSpPr>
        <p:spPr>
          <a:xfrm rot="0">
            <a:off x="11739707" y="4062056"/>
            <a:ext cx="5117008" cy="514349"/>
          </a:xfrm>
          <a:prstGeom prst="rect">
            <a:avLst/>
          </a:prstGeom>
        </p:spPr>
        <p:txBody>
          <a:bodyPr anchor="t" rtlCol="false" tIns="0" lIns="0" bIns="0" rIns="0">
            <a:spAutoFit/>
          </a:bodyPr>
          <a:lstStyle/>
          <a:p>
            <a:pPr algn="l" marL="0" indent="0" lvl="0">
              <a:lnSpc>
                <a:spcPts val="4200"/>
              </a:lnSpc>
            </a:pPr>
            <a:r>
              <a:rPr lang="en-US" sz="3000" i="true">
                <a:solidFill>
                  <a:srgbClr val="3C2D23"/>
                </a:solidFill>
                <a:latin typeface="TT Fors Italics"/>
                <a:ea typeface="TT Fors Italics"/>
                <a:cs typeface="TT Fors Italics"/>
                <a:sym typeface="TT Fors Italics"/>
              </a:rPr>
              <a:t>PREVENTING BREAKAGE</a:t>
            </a:r>
          </a:p>
        </p:txBody>
      </p:sp>
      <p:sp>
        <p:nvSpPr>
          <p:cNvPr name="TextBox 14" id="14"/>
          <p:cNvSpPr txBox="true"/>
          <p:nvPr/>
        </p:nvSpPr>
        <p:spPr>
          <a:xfrm rot="0">
            <a:off x="11739707" y="7399037"/>
            <a:ext cx="5519593" cy="514349"/>
          </a:xfrm>
          <a:prstGeom prst="rect">
            <a:avLst/>
          </a:prstGeom>
        </p:spPr>
        <p:txBody>
          <a:bodyPr anchor="t" rtlCol="false" tIns="0" lIns="0" bIns="0" rIns="0">
            <a:spAutoFit/>
          </a:bodyPr>
          <a:lstStyle/>
          <a:p>
            <a:pPr algn="l" marL="0" indent="0" lvl="0">
              <a:lnSpc>
                <a:spcPts val="4200"/>
              </a:lnSpc>
            </a:pPr>
            <a:r>
              <a:rPr lang="en-US" sz="3000" i="true">
                <a:solidFill>
                  <a:srgbClr val="3C2D23"/>
                </a:solidFill>
                <a:latin typeface="TT Fors Italics"/>
                <a:ea typeface="TT Fors Italics"/>
                <a:cs typeface="TT Fors Italics"/>
                <a:sym typeface="TT Fors Italics"/>
              </a:rPr>
              <a:t>PROGRESSIVE HAIR GROWTH</a:t>
            </a:r>
          </a:p>
        </p:txBody>
      </p:sp>
      <p:sp>
        <p:nvSpPr>
          <p:cNvPr name="TextBox 15" id="15"/>
          <p:cNvSpPr txBox="true"/>
          <p:nvPr/>
        </p:nvSpPr>
        <p:spPr>
          <a:xfrm rot="0">
            <a:off x="11087324" y="1613613"/>
            <a:ext cx="5769391" cy="1364615"/>
          </a:xfrm>
          <a:prstGeom prst="rect">
            <a:avLst/>
          </a:prstGeom>
        </p:spPr>
        <p:txBody>
          <a:bodyPr anchor="t" rtlCol="false" tIns="0" lIns="0" bIns="0" rIns="0">
            <a:spAutoFit/>
          </a:bodyPr>
          <a:lstStyle/>
          <a:p>
            <a:pPr algn="l" marL="0" indent="0" lvl="0">
              <a:lnSpc>
                <a:spcPts val="3640"/>
              </a:lnSpc>
            </a:pPr>
            <a:r>
              <a:rPr lang="en-US" sz="2800">
                <a:solidFill>
                  <a:srgbClr val="3C2D23"/>
                </a:solidFill>
                <a:latin typeface="TT Fors"/>
                <a:ea typeface="TT Fors"/>
                <a:cs typeface="TT Fors"/>
                <a:sym typeface="TT Fors"/>
              </a:rPr>
              <a:t>The Hair Spray repairs hairlines, promotes growth, moisturizes, and retains color</a:t>
            </a:r>
          </a:p>
        </p:txBody>
      </p:sp>
      <p:sp>
        <p:nvSpPr>
          <p:cNvPr name="TextBox 16" id="16"/>
          <p:cNvSpPr txBox="true"/>
          <p:nvPr/>
        </p:nvSpPr>
        <p:spPr>
          <a:xfrm rot="0">
            <a:off x="10991583" y="4774509"/>
            <a:ext cx="5865133" cy="1364615"/>
          </a:xfrm>
          <a:prstGeom prst="rect">
            <a:avLst/>
          </a:prstGeom>
        </p:spPr>
        <p:txBody>
          <a:bodyPr anchor="t" rtlCol="false" tIns="0" lIns="0" bIns="0" rIns="0">
            <a:spAutoFit/>
          </a:bodyPr>
          <a:lstStyle/>
          <a:p>
            <a:pPr algn="l" marL="0" indent="0" lvl="0">
              <a:lnSpc>
                <a:spcPts val="3640"/>
              </a:lnSpc>
            </a:pPr>
            <a:r>
              <a:rPr lang="en-US" sz="2800">
                <a:solidFill>
                  <a:srgbClr val="3C2D23"/>
                </a:solidFill>
                <a:latin typeface="TT Fors"/>
                <a:ea typeface="TT Fors"/>
                <a:cs typeface="TT Fors"/>
                <a:sym typeface="TT Fors"/>
              </a:rPr>
              <a:t>The Hair Food hydrates, strengthens, and prevents breakage and split ends</a:t>
            </a:r>
          </a:p>
        </p:txBody>
      </p:sp>
      <p:sp>
        <p:nvSpPr>
          <p:cNvPr name="TextBox 17" id="17"/>
          <p:cNvSpPr txBox="true"/>
          <p:nvPr/>
        </p:nvSpPr>
        <p:spPr>
          <a:xfrm rot="0">
            <a:off x="10991583" y="8111491"/>
            <a:ext cx="5865133" cy="1364615"/>
          </a:xfrm>
          <a:prstGeom prst="rect">
            <a:avLst/>
          </a:prstGeom>
        </p:spPr>
        <p:txBody>
          <a:bodyPr anchor="t" rtlCol="false" tIns="0" lIns="0" bIns="0" rIns="0">
            <a:spAutoFit/>
          </a:bodyPr>
          <a:lstStyle/>
          <a:p>
            <a:pPr algn="l" marL="0" indent="0" lvl="0">
              <a:lnSpc>
                <a:spcPts val="3640"/>
              </a:lnSpc>
            </a:pPr>
            <a:r>
              <a:rPr lang="en-US" sz="2800">
                <a:solidFill>
                  <a:srgbClr val="3C2D23"/>
                </a:solidFill>
                <a:latin typeface="TT Fors"/>
                <a:ea typeface="TT Fors"/>
                <a:cs typeface="TT Fors"/>
                <a:sym typeface="TT Fors"/>
              </a:rPr>
              <a:t>The Growth Oil nourishes, hydrates, and promotes long-term hair growth</a:t>
            </a:r>
          </a:p>
        </p:txBody>
      </p:sp>
      <p:sp>
        <p:nvSpPr>
          <p:cNvPr name="TextBox 18" id="18"/>
          <p:cNvSpPr txBox="true"/>
          <p:nvPr/>
        </p:nvSpPr>
        <p:spPr>
          <a:xfrm rot="0">
            <a:off x="810178" y="329389"/>
            <a:ext cx="9674191" cy="580390"/>
          </a:xfrm>
          <a:prstGeom prst="rect">
            <a:avLst/>
          </a:prstGeom>
        </p:spPr>
        <p:txBody>
          <a:bodyPr anchor="t" rtlCol="false" tIns="0" lIns="0" bIns="0" rIns="0">
            <a:spAutoFit/>
          </a:bodyPr>
          <a:lstStyle/>
          <a:p>
            <a:pPr algn="ctr">
              <a:lnSpc>
                <a:spcPts val="4759"/>
              </a:lnSpc>
            </a:pPr>
            <a:r>
              <a:rPr lang="en-US" sz="3399">
                <a:solidFill>
                  <a:srgbClr val="3C2D23"/>
                </a:solidFill>
                <a:latin typeface="Canva Sans"/>
                <a:ea typeface="Canva Sans"/>
                <a:cs typeface="Canva Sans"/>
                <a:sym typeface="Canva Sans"/>
              </a:rPr>
              <a:t>WEEK 1                   WEEK 2                   WEEK 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EDCDA"/>
        </a:solidFill>
      </p:bgPr>
    </p:bg>
    <p:spTree>
      <p:nvGrpSpPr>
        <p:cNvPr id="1" name=""/>
        <p:cNvGrpSpPr/>
        <p:nvPr/>
      </p:nvGrpSpPr>
      <p:grpSpPr>
        <a:xfrm>
          <a:off x="0" y="0"/>
          <a:ext cx="0" cy="0"/>
          <a:chOff x="0" y="0"/>
          <a:chExt cx="0" cy="0"/>
        </a:xfrm>
      </p:grpSpPr>
      <p:grpSp>
        <p:nvGrpSpPr>
          <p:cNvPr name="Group 2" id="2"/>
          <p:cNvGrpSpPr/>
          <p:nvPr/>
        </p:nvGrpSpPr>
        <p:grpSpPr>
          <a:xfrm rot="0">
            <a:off x="636120" y="3640252"/>
            <a:ext cx="9091463" cy="6646748"/>
            <a:chOff x="0" y="0"/>
            <a:chExt cx="12121951" cy="8862331"/>
          </a:xfrm>
        </p:grpSpPr>
        <p:pic>
          <p:nvPicPr>
            <p:cNvPr name="Picture 3" id="3"/>
            <p:cNvPicPr>
              <a:picLocks noChangeAspect="true"/>
            </p:cNvPicPr>
            <p:nvPr/>
          </p:nvPicPr>
          <p:blipFill>
            <a:blip r:embed="rId2"/>
            <a:srcRect l="0" t="27027" r="0" b="24321"/>
            <a:stretch>
              <a:fillRect/>
            </a:stretch>
          </p:blipFill>
          <p:spPr>
            <a:xfrm flipH="false" flipV="false">
              <a:off x="0" y="0"/>
              <a:ext cx="12121951" cy="8862331"/>
            </a:xfrm>
            <a:prstGeom prst="rect">
              <a:avLst/>
            </a:prstGeom>
          </p:spPr>
        </p:pic>
      </p:grpSp>
      <p:sp>
        <p:nvSpPr>
          <p:cNvPr name="Freeform 4" id="4"/>
          <p:cNvSpPr/>
          <p:nvPr/>
        </p:nvSpPr>
        <p:spPr>
          <a:xfrm flipH="false" flipV="false" rot="-1623549">
            <a:off x="10094802" y="1124076"/>
            <a:ext cx="3541517" cy="5032352"/>
          </a:xfrm>
          <a:custGeom>
            <a:avLst/>
            <a:gdLst/>
            <a:ahLst/>
            <a:cxnLst/>
            <a:rect r="r" b="b" t="t" l="l"/>
            <a:pathLst>
              <a:path h="5032352" w="3541517">
                <a:moveTo>
                  <a:pt x="0" y="0"/>
                </a:moveTo>
                <a:lnTo>
                  <a:pt x="3541518" y="0"/>
                </a:lnTo>
                <a:lnTo>
                  <a:pt x="3541518" y="5032352"/>
                </a:lnTo>
                <a:lnTo>
                  <a:pt x="0" y="5032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2545866" y="0"/>
            <a:ext cx="5038987" cy="6686537"/>
            <a:chOff x="0" y="0"/>
            <a:chExt cx="6718650" cy="8915382"/>
          </a:xfrm>
        </p:grpSpPr>
        <p:pic>
          <p:nvPicPr>
            <p:cNvPr name="Picture 6" id="6"/>
            <p:cNvPicPr>
              <a:picLocks noChangeAspect="true"/>
            </p:cNvPicPr>
            <p:nvPr/>
          </p:nvPicPr>
          <p:blipFill>
            <a:blip r:embed="rId5"/>
            <a:srcRect l="26363" t="7943" r="18335" b="18675"/>
            <a:stretch>
              <a:fillRect/>
            </a:stretch>
          </p:blipFill>
          <p:spPr>
            <a:xfrm flipH="false" flipV="false">
              <a:off x="0" y="0"/>
              <a:ext cx="6718650" cy="8915382"/>
            </a:xfrm>
            <a:prstGeom prst="rect">
              <a:avLst/>
            </a:prstGeom>
          </p:spPr>
        </p:pic>
      </p:grpSp>
      <p:sp>
        <p:nvSpPr>
          <p:cNvPr name="TextBox 7" id="7"/>
          <p:cNvSpPr txBox="true"/>
          <p:nvPr/>
        </p:nvSpPr>
        <p:spPr>
          <a:xfrm rot="0">
            <a:off x="636120" y="642938"/>
            <a:ext cx="9091463" cy="2216159"/>
          </a:xfrm>
          <a:prstGeom prst="rect">
            <a:avLst/>
          </a:prstGeom>
        </p:spPr>
        <p:txBody>
          <a:bodyPr anchor="t" rtlCol="false" tIns="0" lIns="0" bIns="0" rIns="0">
            <a:spAutoFit/>
          </a:bodyPr>
          <a:lstStyle/>
          <a:p>
            <a:pPr algn="ctr" marL="0" indent="0" lvl="0">
              <a:lnSpc>
                <a:spcPts val="8500"/>
              </a:lnSpc>
            </a:pPr>
            <a:r>
              <a:rPr lang="en-US" sz="8500" spc="-255">
                <a:solidFill>
                  <a:srgbClr val="3C2D23"/>
                </a:solidFill>
                <a:latin typeface="Tex Gyre Termes"/>
                <a:ea typeface="Tex Gyre Termes"/>
                <a:cs typeface="Tex Gyre Termes"/>
                <a:sym typeface="Tex Gyre Termes"/>
              </a:rPr>
              <a:t>Effective 100% Organic Haircare</a:t>
            </a:r>
          </a:p>
        </p:txBody>
      </p:sp>
      <p:sp>
        <p:nvSpPr>
          <p:cNvPr name="TextBox 8" id="8"/>
          <p:cNvSpPr txBox="true"/>
          <p:nvPr/>
        </p:nvSpPr>
        <p:spPr>
          <a:xfrm rot="0">
            <a:off x="11237560" y="7248526"/>
            <a:ext cx="6002690" cy="2466975"/>
          </a:xfrm>
          <a:prstGeom prst="rect">
            <a:avLst/>
          </a:prstGeom>
        </p:spPr>
        <p:txBody>
          <a:bodyPr anchor="t" rtlCol="false" tIns="0" lIns="0" bIns="0" rIns="0">
            <a:spAutoFit/>
          </a:bodyPr>
          <a:lstStyle/>
          <a:p>
            <a:pPr algn="l" marL="0" indent="0" lvl="0">
              <a:lnSpc>
                <a:spcPts val="3900"/>
              </a:lnSpc>
            </a:pPr>
            <a:r>
              <a:rPr lang="en-US" sz="3000">
                <a:solidFill>
                  <a:srgbClr val="3C2D23"/>
                </a:solidFill>
                <a:latin typeface="TT Fors"/>
                <a:ea typeface="TT Fors"/>
                <a:cs typeface="TT Fors"/>
                <a:sym typeface="TT Fors"/>
              </a:rPr>
              <a:t>Our products designed to promote healthy hair, restore confidence, and address common hair and scalp issues naturally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89037"/>
        </a:solidFill>
      </p:bgPr>
    </p:bg>
    <p:spTree>
      <p:nvGrpSpPr>
        <p:cNvPr id="1" name=""/>
        <p:cNvGrpSpPr/>
        <p:nvPr/>
      </p:nvGrpSpPr>
      <p:grpSpPr>
        <a:xfrm>
          <a:off x="0" y="0"/>
          <a:ext cx="0" cy="0"/>
          <a:chOff x="0" y="0"/>
          <a:chExt cx="0" cy="0"/>
        </a:xfrm>
      </p:grpSpPr>
      <p:sp>
        <p:nvSpPr>
          <p:cNvPr name="Freeform 2" id="2"/>
          <p:cNvSpPr/>
          <p:nvPr/>
        </p:nvSpPr>
        <p:spPr>
          <a:xfrm flipH="true" flipV="false" rot="-2526951">
            <a:off x="14639994" y="-2671877"/>
            <a:ext cx="5391011" cy="7784854"/>
          </a:xfrm>
          <a:custGeom>
            <a:avLst/>
            <a:gdLst/>
            <a:ahLst/>
            <a:cxnLst/>
            <a:rect r="r" b="b" t="t" l="l"/>
            <a:pathLst>
              <a:path h="7784854" w="5391011">
                <a:moveTo>
                  <a:pt x="5391012" y="0"/>
                </a:moveTo>
                <a:lnTo>
                  <a:pt x="0" y="0"/>
                </a:lnTo>
                <a:lnTo>
                  <a:pt x="0" y="7784854"/>
                </a:lnTo>
                <a:lnTo>
                  <a:pt x="5391012" y="7784854"/>
                </a:lnTo>
                <a:lnTo>
                  <a:pt x="53910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7710" y="6770297"/>
            <a:ext cx="3752011" cy="2374000"/>
          </a:xfrm>
          <a:custGeom>
            <a:avLst/>
            <a:gdLst/>
            <a:ahLst/>
            <a:cxnLst/>
            <a:rect r="r" b="b" t="t" l="l"/>
            <a:pathLst>
              <a:path h="2374000" w="3752011">
                <a:moveTo>
                  <a:pt x="0" y="0"/>
                </a:moveTo>
                <a:lnTo>
                  <a:pt x="3752011" y="0"/>
                </a:lnTo>
                <a:lnTo>
                  <a:pt x="3752011" y="2374000"/>
                </a:lnTo>
                <a:lnTo>
                  <a:pt x="0" y="2374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7710" y="3975550"/>
            <a:ext cx="3752011" cy="2374000"/>
          </a:xfrm>
          <a:custGeom>
            <a:avLst/>
            <a:gdLst/>
            <a:ahLst/>
            <a:cxnLst/>
            <a:rect r="r" b="b" t="t" l="l"/>
            <a:pathLst>
              <a:path h="2374000" w="3752011">
                <a:moveTo>
                  <a:pt x="0" y="0"/>
                </a:moveTo>
                <a:lnTo>
                  <a:pt x="3752011" y="0"/>
                </a:lnTo>
                <a:lnTo>
                  <a:pt x="3752011" y="2374000"/>
                </a:lnTo>
                <a:lnTo>
                  <a:pt x="0" y="2374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7710" y="1220550"/>
            <a:ext cx="3752011" cy="2374000"/>
          </a:xfrm>
          <a:custGeom>
            <a:avLst/>
            <a:gdLst/>
            <a:ahLst/>
            <a:cxnLst/>
            <a:rect r="r" b="b" t="t" l="l"/>
            <a:pathLst>
              <a:path h="2374000" w="3752011">
                <a:moveTo>
                  <a:pt x="0" y="0"/>
                </a:moveTo>
                <a:lnTo>
                  <a:pt x="3752011" y="0"/>
                </a:lnTo>
                <a:lnTo>
                  <a:pt x="3752011" y="2374000"/>
                </a:lnTo>
                <a:lnTo>
                  <a:pt x="0" y="2374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225217" y="736363"/>
            <a:ext cx="10035824" cy="1130299"/>
          </a:xfrm>
          <a:prstGeom prst="rect">
            <a:avLst/>
          </a:prstGeom>
        </p:spPr>
        <p:txBody>
          <a:bodyPr anchor="t" rtlCol="false" tIns="0" lIns="0" bIns="0" rIns="0">
            <a:spAutoFit/>
          </a:bodyPr>
          <a:lstStyle/>
          <a:p>
            <a:pPr algn="l" marL="0" indent="0" lvl="0">
              <a:lnSpc>
                <a:spcPts val="8499"/>
              </a:lnSpc>
            </a:pPr>
            <a:r>
              <a:rPr lang="en-US" sz="8499">
                <a:solidFill>
                  <a:srgbClr val="DEDCDA"/>
                </a:solidFill>
                <a:latin typeface="Tex Gyre Termes"/>
                <a:ea typeface="Tex Gyre Termes"/>
                <a:cs typeface="Tex Gyre Termes"/>
                <a:sym typeface="Tex Gyre Termes"/>
              </a:rPr>
              <a:t>Birth of Green Marvel</a:t>
            </a:r>
          </a:p>
        </p:txBody>
      </p:sp>
      <p:sp>
        <p:nvSpPr>
          <p:cNvPr name="TextBox 7" id="7"/>
          <p:cNvSpPr txBox="true"/>
          <p:nvPr/>
        </p:nvSpPr>
        <p:spPr>
          <a:xfrm rot="0">
            <a:off x="5225217" y="2331350"/>
            <a:ext cx="10469605" cy="6561455"/>
          </a:xfrm>
          <a:prstGeom prst="rect">
            <a:avLst/>
          </a:prstGeom>
        </p:spPr>
        <p:txBody>
          <a:bodyPr anchor="t" rtlCol="false" tIns="0" lIns="0" bIns="0" rIns="0">
            <a:spAutoFit/>
          </a:bodyPr>
          <a:lstStyle/>
          <a:p>
            <a:pPr algn="l">
              <a:lnSpc>
                <a:spcPts val="4030"/>
              </a:lnSpc>
            </a:pPr>
            <a:r>
              <a:rPr lang="en-US" sz="3100">
                <a:solidFill>
                  <a:srgbClr val="DEDCDA"/>
                </a:solidFill>
                <a:latin typeface="TT Fors"/>
                <a:ea typeface="TT Fors"/>
                <a:cs typeface="TT Fors"/>
                <a:sym typeface="TT Fors"/>
              </a:rPr>
              <a:t>We’ve seen how many people struggle with confidence due to hair issues—some wear wigs to cover damaged hairlines, while others choose to go bald rather than face the emotional toll of hair loss or conditions like alopecia. </a:t>
            </a:r>
          </a:p>
          <a:p>
            <a:pPr algn="l">
              <a:lnSpc>
                <a:spcPts val="4030"/>
              </a:lnSpc>
            </a:pPr>
          </a:p>
          <a:p>
            <a:pPr algn="l">
              <a:lnSpc>
                <a:spcPts val="4030"/>
              </a:lnSpc>
            </a:pPr>
            <a:r>
              <a:rPr lang="en-US" sz="3100">
                <a:solidFill>
                  <a:srgbClr val="DEDCDA"/>
                </a:solidFill>
                <a:latin typeface="TT Fors"/>
                <a:ea typeface="TT Fors"/>
                <a:cs typeface="TT Fors"/>
                <a:sym typeface="TT Fors"/>
              </a:rPr>
              <a:t>We also recognize the distress children experience when dealing with scalp infections that result in hair loss, often leading to teasing and cruelty from their peers. </a:t>
            </a:r>
          </a:p>
          <a:p>
            <a:pPr algn="l">
              <a:lnSpc>
                <a:spcPts val="4030"/>
              </a:lnSpc>
            </a:pPr>
          </a:p>
          <a:p>
            <a:pPr algn="l" marL="0" indent="0" lvl="0">
              <a:lnSpc>
                <a:spcPts val="4030"/>
              </a:lnSpc>
            </a:pPr>
            <a:r>
              <a:rPr lang="en-US" sz="3100">
                <a:solidFill>
                  <a:srgbClr val="DEDCDA"/>
                </a:solidFill>
                <a:latin typeface="TT Fors"/>
                <a:ea typeface="TT Fors"/>
                <a:cs typeface="TT Fors"/>
                <a:sym typeface="TT Fors"/>
              </a:rPr>
              <a:t>Green Marvel was created to help prevent these painful experiences by offering natural, effective solutions that promote healthy hair and restore confidence, especially for those who need it most</a:t>
            </a:r>
          </a:p>
        </p:txBody>
      </p:sp>
      <p:sp>
        <p:nvSpPr>
          <p:cNvPr name="TextBox 8" id="8"/>
          <p:cNvSpPr txBox="true"/>
          <p:nvPr/>
        </p:nvSpPr>
        <p:spPr>
          <a:xfrm rot="0">
            <a:off x="2155329" y="7452471"/>
            <a:ext cx="2176773" cy="400051"/>
          </a:xfrm>
          <a:prstGeom prst="rect">
            <a:avLst/>
          </a:prstGeom>
        </p:spPr>
        <p:txBody>
          <a:bodyPr anchor="t" rtlCol="false" tIns="0" lIns="0" bIns="0" rIns="0">
            <a:spAutoFit/>
          </a:bodyPr>
          <a:lstStyle/>
          <a:p>
            <a:pPr algn="ctr" marL="0" indent="0" lvl="0">
              <a:lnSpc>
                <a:spcPts val="3000"/>
              </a:lnSpc>
            </a:pPr>
            <a:r>
              <a:rPr lang="en-US" sz="3000" i="true">
                <a:solidFill>
                  <a:srgbClr val="DEDCDA"/>
                </a:solidFill>
                <a:latin typeface="TT Fors Italics"/>
                <a:ea typeface="TT Fors Italics"/>
                <a:cs typeface="TT Fors Italics"/>
                <a:sym typeface="TT Fors Italics"/>
              </a:rPr>
              <a:t>IDEA</a:t>
            </a:r>
          </a:p>
        </p:txBody>
      </p:sp>
      <p:sp>
        <p:nvSpPr>
          <p:cNvPr name="TextBox 9" id="9"/>
          <p:cNvSpPr txBox="true"/>
          <p:nvPr/>
        </p:nvSpPr>
        <p:spPr>
          <a:xfrm rot="0">
            <a:off x="2155329" y="4653157"/>
            <a:ext cx="2176773" cy="400051"/>
          </a:xfrm>
          <a:prstGeom prst="rect">
            <a:avLst/>
          </a:prstGeom>
        </p:spPr>
        <p:txBody>
          <a:bodyPr anchor="t" rtlCol="false" tIns="0" lIns="0" bIns="0" rIns="0">
            <a:spAutoFit/>
          </a:bodyPr>
          <a:lstStyle/>
          <a:p>
            <a:pPr algn="ctr" marL="0" indent="0" lvl="0">
              <a:lnSpc>
                <a:spcPts val="3000"/>
              </a:lnSpc>
            </a:pPr>
            <a:r>
              <a:rPr lang="en-US" sz="3000" i="true">
                <a:solidFill>
                  <a:srgbClr val="DEDCDA"/>
                </a:solidFill>
                <a:latin typeface="TT Fors Italics"/>
                <a:ea typeface="TT Fors Italics"/>
                <a:cs typeface="TT Fors Italics"/>
                <a:sym typeface="TT Fors Italics"/>
              </a:rPr>
              <a:t>PROTOTYPE</a:t>
            </a:r>
          </a:p>
        </p:txBody>
      </p:sp>
      <p:sp>
        <p:nvSpPr>
          <p:cNvPr name="TextBox 10" id="10"/>
          <p:cNvSpPr txBox="true"/>
          <p:nvPr/>
        </p:nvSpPr>
        <p:spPr>
          <a:xfrm rot="0">
            <a:off x="2155329" y="1450361"/>
            <a:ext cx="2176773" cy="781051"/>
          </a:xfrm>
          <a:prstGeom prst="rect">
            <a:avLst/>
          </a:prstGeom>
        </p:spPr>
        <p:txBody>
          <a:bodyPr anchor="t" rtlCol="false" tIns="0" lIns="0" bIns="0" rIns="0">
            <a:spAutoFit/>
          </a:bodyPr>
          <a:lstStyle/>
          <a:p>
            <a:pPr algn="ctr" marL="0" indent="0" lvl="0">
              <a:lnSpc>
                <a:spcPts val="3000"/>
              </a:lnSpc>
            </a:pPr>
            <a:r>
              <a:rPr lang="en-US" sz="3000" i="true">
                <a:solidFill>
                  <a:srgbClr val="DEDCDA"/>
                </a:solidFill>
                <a:latin typeface="TT Fors Italics"/>
                <a:ea typeface="TT Fors Italics"/>
                <a:cs typeface="TT Fors Italics"/>
                <a:sym typeface="TT Fors Italics"/>
              </a:rPr>
              <a:t>FINAL PRODUCT</a:t>
            </a:r>
          </a:p>
        </p:txBody>
      </p:sp>
      <p:sp>
        <p:nvSpPr>
          <p:cNvPr name="TextBox 11" id="11"/>
          <p:cNvSpPr txBox="true"/>
          <p:nvPr/>
        </p:nvSpPr>
        <p:spPr>
          <a:xfrm rot="0">
            <a:off x="2155329" y="8171536"/>
            <a:ext cx="2176773" cy="375921"/>
          </a:xfrm>
          <a:prstGeom prst="rect">
            <a:avLst/>
          </a:prstGeom>
        </p:spPr>
        <p:txBody>
          <a:bodyPr anchor="t" rtlCol="false" tIns="0" lIns="0" bIns="0" rIns="0">
            <a:spAutoFit/>
          </a:bodyPr>
          <a:lstStyle/>
          <a:p>
            <a:pPr algn="ctr" marL="0" indent="0" lvl="0">
              <a:lnSpc>
                <a:spcPts val="2800"/>
              </a:lnSpc>
            </a:pPr>
            <a:r>
              <a:rPr lang="en-US" sz="2800">
                <a:solidFill>
                  <a:srgbClr val="DEDCDA"/>
                </a:solidFill>
                <a:latin typeface="TT Fors"/>
                <a:ea typeface="TT Fors"/>
                <a:cs typeface="TT Fors"/>
                <a:sym typeface="TT Fors"/>
              </a:rPr>
              <a:t>2021</a:t>
            </a:r>
          </a:p>
        </p:txBody>
      </p:sp>
      <p:sp>
        <p:nvSpPr>
          <p:cNvPr name="TextBox 12" id="12"/>
          <p:cNvSpPr txBox="true"/>
          <p:nvPr/>
        </p:nvSpPr>
        <p:spPr>
          <a:xfrm rot="0">
            <a:off x="2155329" y="5372222"/>
            <a:ext cx="2176773" cy="375921"/>
          </a:xfrm>
          <a:prstGeom prst="rect">
            <a:avLst/>
          </a:prstGeom>
        </p:spPr>
        <p:txBody>
          <a:bodyPr anchor="t" rtlCol="false" tIns="0" lIns="0" bIns="0" rIns="0">
            <a:spAutoFit/>
          </a:bodyPr>
          <a:lstStyle/>
          <a:p>
            <a:pPr algn="ctr" marL="0" indent="0" lvl="0">
              <a:lnSpc>
                <a:spcPts val="2800"/>
              </a:lnSpc>
            </a:pPr>
            <a:r>
              <a:rPr lang="en-US" sz="2800">
                <a:solidFill>
                  <a:srgbClr val="DEDCDA"/>
                </a:solidFill>
                <a:latin typeface="TT Fors"/>
                <a:ea typeface="TT Fors"/>
                <a:cs typeface="TT Fors"/>
                <a:sym typeface="TT Fors"/>
              </a:rPr>
              <a:t>2023</a:t>
            </a:r>
          </a:p>
        </p:txBody>
      </p:sp>
      <p:sp>
        <p:nvSpPr>
          <p:cNvPr name="TextBox 13" id="13"/>
          <p:cNvSpPr txBox="true"/>
          <p:nvPr/>
        </p:nvSpPr>
        <p:spPr>
          <a:xfrm rot="0">
            <a:off x="2155329" y="2550425"/>
            <a:ext cx="2176773" cy="375921"/>
          </a:xfrm>
          <a:prstGeom prst="rect">
            <a:avLst/>
          </a:prstGeom>
        </p:spPr>
        <p:txBody>
          <a:bodyPr anchor="t" rtlCol="false" tIns="0" lIns="0" bIns="0" rIns="0">
            <a:spAutoFit/>
          </a:bodyPr>
          <a:lstStyle/>
          <a:p>
            <a:pPr algn="ctr" marL="0" indent="0" lvl="0">
              <a:lnSpc>
                <a:spcPts val="2800"/>
              </a:lnSpc>
            </a:pPr>
            <a:r>
              <a:rPr lang="en-US" sz="2800">
                <a:solidFill>
                  <a:srgbClr val="DEDCDA"/>
                </a:solidFill>
                <a:latin typeface="TT Fors"/>
                <a:ea typeface="TT Fors"/>
                <a:cs typeface="TT Fors"/>
                <a:sym typeface="TT Fors"/>
              </a:rPr>
              <a:t>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89037"/>
        </a:solidFill>
      </p:bgPr>
    </p:bg>
    <p:spTree>
      <p:nvGrpSpPr>
        <p:cNvPr id="1" name=""/>
        <p:cNvGrpSpPr/>
        <p:nvPr/>
      </p:nvGrpSpPr>
      <p:grpSpPr>
        <a:xfrm>
          <a:off x="0" y="0"/>
          <a:ext cx="0" cy="0"/>
          <a:chOff x="0" y="0"/>
          <a:chExt cx="0" cy="0"/>
        </a:xfrm>
      </p:grpSpPr>
      <p:sp>
        <p:nvSpPr>
          <p:cNvPr name="Freeform 2" id="2"/>
          <p:cNvSpPr/>
          <p:nvPr/>
        </p:nvSpPr>
        <p:spPr>
          <a:xfrm flipH="true" flipV="false" rot="-1786458">
            <a:off x="14939873" y="-1088311"/>
            <a:ext cx="3796786" cy="4302307"/>
          </a:xfrm>
          <a:custGeom>
            <a:avLst/>
            <a:gdLst/>
            <a:ahLst/>
            <a:cxnLst/>
            <a:rect r="r" b="b" t="t" l="l"/>
            <a:pathLst>
              <a:path h="4302307" w="3796786">
                <a:moveTo>
                  <a:pt x="3796786" y="0"/>
                </a:moveTo>
                <a:lnTo>
                  <a:pt x="0" y="0"/>
                </a:lnTo>
                <a:lnTo>
                  <a:pt x="0" y="4302307"/>
                </a:lnTo>
                <a:lnTo>
                  <a:pt x="3796786" y="4302307"/>
                </a:lnTo>
                <a:lnTo>
                  <a:pt x="37967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70461">
            <a:off x="-655428" y="6610333"/>
            <a:ext cx="3796786" cy="4302307"/>
          </a:xfrm>
          <a:custGeom>
            <a:avLst/>
            <a:gdLst/>
            <a:ahLst/>
            <a:cxnLst/>
            <a:rect r="r" b="b" t="t" l="l"/>
            <a:pathLst>
              <a:path h="4302307" w="3796786">
                <a:moveTo>
                  <a:pt x="3796786" y="0"/>
                </a:moveTo>
                <a:lnTo>
                  <a:pt x="0" y="0"/>
                </a:lnTo>
                <a:lnTo>
                  <a:pt x="0" y="4302308"/>
                </a:lnTo>
                <a:lnTo>
                  <a:pt x="3796786" y="4302308"/>
                </a:lnTo>
                <a:lnTo>
                  <a:pt x="379678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09528" y="456049"/>
            <a:ext cx="7335844" cy="4641588"/>
          </a:xfrm>
          <a:custGeom>
            <a:avLst/>
            <a:gdLst/>
            <a:ahLst/>
            <a:cxnLst/>
            <a:rect r="r" b="b" t="t" l="l"/>
            <a:pathLst>
              <a:path h="4641588" w="7335844">
                <a:moveTo>
                  <a:pt x="0" y="0"/>
                </a:moveTo>
                <a:lnTo>
                  <a:pt x="7335844" y="0"/>
                </a:lnTo>
                <a:lnTo>
                  <a:pt x="7335844" y="4641588"/>
                </a:lnTo>
                <a:lnTo>
                  <a:pt x="0" y="4641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868779" y="446524"/>
            <a:ext cx="7335844" cy="4641588"/>
          </a:xfrm>
          <a:custGeom>
            <a:avLst/>
            <a:gdLst/>
            <a:ahLst/>
            <a:cxnLst/>
            <a:rect r="r" b="b" t="t" l="l"/>
            <a:pathLst>
              <a:path h="4641588" w="7335844">
                <a:moveTo>
                  <a:pt x="0" y="0"/>
                </a:moveTo>
                <a:lnTo>
                  <a:pt x="7335843" y="0"/>
                </a:lnTo>
                <a:lnTo>
                  <a:pt x="7335843" y="4641588"/>
                </a:lnTo>
                <a:lnTo>
                  <a:pt x="0" y="4641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009528" y="5207642"/>
            <a:ext cx="7335844" cy="4641588"/>
          </a:xfrm>
          <a:custGeom>
            <a:avLst/>
            <a:gdLst/>
            <a:ahLst/>
            <a:cxnLst/>
            <a:rect r="r" b="b" t="t" l="l"/>
            <a:pathLst>
              <a:path h="4641588" w="7335844">
                <a:moveTo>
                  <a:pt x="0" y="0"/>
                </a:moveTo>
                <a:lnTo>
                  <a:pt x="7335844" y="0"/>
                </a:lnTo>
                <a:lnTo>
                  <a:pt x="7335844" y="4641588"/>
                </a:lnTo>
                <a:lnTo>
                  <a:pt x="0" y="4641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868779" y="5251788"/>
            <a:ext cx="7335844" cy="4641588"/>
          </a:xfrm>
          <a:custGeom>
            <a:avLst/>
            <a:gdLst/>
            <a:ahLst/>
            <a:cxnLst/>
            <a:rect r="r" b="b" t="t" l="l"/>
            <a:pathLst>
              <a:path h="4641588" w="7335844">
                <a:moveTo>
                  <a:pt x="0" y="0"/>
                </a:moveTo>
                <a:lnTo>
                  <a:pt x="7335843" y="0"/>
                </a:lnTo>
                <a:lnTo>
                  <a:pt x="7335843" y="4641588"/>
                </a:lnTo>
                <a:lnTo>
                  <a:pt x="0" y="4641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80780" y="3997961"/>
            <a:ext cx="5534249" cy="1209681"/>
          </a:xfrm>
          <a:prstGeom prst="rect">
            <a:avLst/>
          </a:prstGeom>
        </p:spPr>
        <p:txBody>
          <a:bodyPr anchor="t" rtlCol="false" tIns="0" lIns="0" bIns="0" rIns="0">
            <a:spAutoFit/>
          </a:bodyPr>
          <a:lstStyle/>
          <a:p>
            <a:pPr algn="ctr" marL="0" indent="0" lvl="0">
              <a:lnSpc>
                <a:spcPts val="9000"/>
              </a:lnSpc>
            </a:pPr>
            <a:r>
              <a:rPr lang="en-US" sz="9000">
                <a:solidFill>
                  <a:srgbClr val="DEDCDA"/>
                </a:solidFill>
                <a:latin typeface="Tex Gyre Termes"/>
                <a:ea typeface="Tex Gyre Termes"/>
                <a:cs typeface="Tex Gyre Termes"/>
                <a:sym typeface="Tex Gyre Termes"/>
              </a:rPr>
              <a:t>SWOT</a:t>
            </a:r>
          </a:p>
        </p:txBody>
      </p:sp>
      <p:sp>
        <p:nvSpPr>
          <p:cNvPr name="TextBox 9" id="9"/>
          <p:cNvSpPr txBox="true"/>
          <p:nvPr/>
        </p:nvSpPr>
        <p:spPr>
          <a:xfrm rot="0">
            <a:off x="-380780" y="5136478"/>
            <a:ext cx="5534249" cy="1223128"/>
          </a:xfrm>
          <a:prstGeom prst="rect">
            <a:avLst/>
          </a:prstGeom>
        </p:spPr>
        <p:txBody>
          <a:bodyPr anchor="t" rtlCol="false" tIns="0" lIns="0" bIns="0" rIns="0">
            <a:spAutoFit/>
          </a:bodyPr>
          <a:lstStyle/>
          <a:p>
            <a:pPr algn="ctr" marL="0" indent="0" lvl="0">
              <a:lnSpc>
                <a:spcPts val="9000"/>
              </a:lnSpc>
            </a:pPr>
            <a:r>
              <a:rPr lang="en-US" sz="9000" i="true">
                <a:solidFill>
                  <a:srgbClr val="DEDCDA"/>
                </a:solidFill>
                <a:latin typeface="Tex Gyre Termes Italics"/>
                <a:ea typeface="Tex Gyre Termes Italics"/>
                <a:cs typeface="Tex Gyre Termes Italics"/>
                <a:sym typeface="Tex Gyre Termes Italics"/>
              </a:rPr>
              <a:t>Analysis</a:t>
            </a:r>
          </a:p>
        </p:txBody>
      </p:sp>
      <p:sp>
        <p:nvSpPr>
          <p:cNvPr name="Freeform 10" id="10"/>
          <p:cNvSpPr/>
          <p:nvPr/>
        </p:nvSpPr>
        <p:spPr>
          <a:xfrm flipH="false" flipV="false" rot="0">
            <a:off x="5855760" y="834242"/>
            <a:ext cx="386290" cy="401862"/>
          </a:xfrm>
          <a:custGeom>
            <a:avLst/>
            <a:gdLst/>
            <a:ahLst/>
            <a:cxnLst/>
            <a:rect r="r" b="b" t="t" l="l"/>
            <a:pathLst>
              <a:path h="401862" w="386290">
                <a:moveTo>
                  <a:pt x="0" y="0"/>
                </a:moveTo>
                <a:lnTo>
                  <a:pt x="386290" y="0"/>
                </a:lnTo>
                <a:lnTo>
                  <a:pt x="386290" y="401862"/>
                </a:lnTo>
                <a:lnTo>
                  <a:pt x="0" y="401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757865" y="5569591"/>
            <a:ext cx="386290" cy="401862"/>
          </a:xfrm>
          <a:custGeom>
            <a:avLst/>
            <a:gdLst/>
            <a:ahLst/>
            <a:cxnLst/>
            <a:rect r="r" b="b" t="t" l="l"/>
            <a:pathLst>
              <a:path h="401862" w="386290">
                <a:moveTo>
                  <a:pt x="0" y="0"/>
                </a:moveTo>
                <a:lnTo>
                  <a:pt x="386290" y="0"/>
                </a:lnTo>
                <a:lnTo>
                  <a:pt x="386290" y="401863"/>
                </a:lnTo>
                <a:lnTo>
                  <a:pt x="0" y="401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628281" y="834242"/>
            <a:ext cx="386290" cy="401862"/>
          </a:xfrm>
          <a:custGeom>
            <a:avLst/>
            <a:gdLst/>
            <a:ahLst/>
            <a:cxnLst/>
            <a:rect r="r" b="b" t="t" l="l"/>
            <a:pathLst>
              <a:path h="401862" w="386290">
                <a:moveTo>
                  <a:pt x="0" y="0"/>
                </a:moveTo>
                <a:lnTo>
                  <a:pt x="386290" y="0"/>
                </a:lnTo>
                <a:lnTo>
                  <a:pt x="386290" y="401862"/>
                </a:lnTo>
                <a:lnTo>
                  <a:pt x="0" y="401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557607" y="5593123"/>
            <a:ext cx="386290" cy="401862"/>
          </a:xfrm>
          <a:custGeom>
            <a:avLst/>
            <a:gdLst/>
            <a:ahLst/>
            <a:cxnLst/>
            <a:rect r="r" b="b" t="t" l="l"/>
            <a:pathLst>
              <a:path h="401862" w="386290">
                <a:moveTo>
                  <a:pt x="0" y="0"/>
                </a:moveTo>
                <a:lnTo>
                  <a:pt x="386290" y="0"/>
                </a:lnTo>
                <a:lnTo>
                  <a:pt x="386290" y="401862"/>
                </a:lnTo>
                <a:lnTo>
                  <a:pt x="0" y="401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6137544" y="5673804"/>
            <a:ext cx="2884021" cy="400051"/>
          </a:xfrm>
          <a:prstGeom prst="rect">
            <a:avLst/>
          </a:prstGeom>
        </p:spPr>
        <p:txBody>
          <a:bodyPr anchor="t" rtlCol="false" tIns="0" lIns="0" bIns="0" rIns="0">
            <a:spAutoFit/>
          </a:bodyPr>
          <a:lstStyle/>
          <a:p>
            <a:pPr algn="ctr" marL="0" indent="0" lvl="0">
              <a:lnSpc>
                <a:spcPts val="3000"/>
              </a:lnSpc>
            </a:pPr>
            <a:r>
              <a:rPr lang="en-US" sz="3000">
                <a:solidFill>
                  <a:srgbClr val="DEDCDA"/>
                </a:solidFill>
                <a:latin typeface="TT Fors"/>
                <a:ea typeface="TT Fors"/>
                <a:cs typeface="TT Fors"/>
                <a:sym typeface="TT Fors"/>
              </a:rPr>
              <a:t>WEAKNESS</a:t>
            </a:r>
          </a:p>
        </p:txBody>
      </p:sp>
      <p:sp>
        <p:nvSpPr>
          <p:cNvPr name="TextBox 15" id="15"/>
          <p:cNvSpPr txBox="true"/>
          <p:nvPr/>
        </p:nvSpPr>
        <p:spPr>
          <a:xfrm rot="0">
            <a:off x="6235439" y="891392"/>
            <a:ext cx="2884021" cy="400051"/>
          </a:xfrm>
          <a:prstGeom prst="rect">
            <a:avLst/>
          </a:prstGeom>
        </p:spPr>
        <p:txBody>
          <a:bodyPr anchor="t" rtlCol="false" tIns="0" lIns="0" bIns="0" rIns="0">
            <a:spAutoFit/>
          </a:bodyPr>
          <a:lstStyle/>
          <a:p>
            <a:pPr algn="ctr" marL="0" indent="0" lvl="0">
              <a:lnSpc>
                <a:spcPts val="3000"/>
              </a:lnSpc>
            </a:pPr>
            <a:r>
              <a:rPr lang="en-US" sz="3000">
                <a:solidFill>
                  <a:srgbClr val="DEDCDA"/>
                </a:solidFill>
                <a:latin typeface="TT Fors"/>
                <a:ea typeface="TT Fors"/>
                <a:cs typeface="TT Fors"/>
                <a:sym typeface="TT Fors"/>
              </a:rPr>
              <a:t>STRENGTH</a:t>
            </a:r>
          </a:p>
        </p:txBody>
      </p:sp>
      <p:sp>
        <p:nvSpPr>
          <p:cNvPr name="TextBox 16" id="16"/>
          <p:cNvSpPr txBox="true"/>
          <p:nvPr/>
        </p:nvSpPr>
        <p:spPr>
          <a:xfrm rot="0">
            <a:off x="12953976" y="891392"/>
            <a:ext cx="3165449" cy="400051"/>
          </a:xfrm>
          <a:prstGeom prst="rect">
            <a:avLst/>
          </a:prstGeom>
        </p:spPr>
        <p:txBody>
          <a:bodyPr anchor="t" rtlCol="false" tIns="0" lIns="0" bIns="0" rIns="0">
            <a:spAutoFit/>
          </a:bodyPr>
          <a:lstStyle/>
          <a:p>
            <a:pPr algn="ctr" marL="0" indent="0" lvl="0">
              <a:lnSpc>
                <a:spcPts val="3000"/>
              </a:lnSpc>
            </a:pPr>
            <a:r>
              <a:rPr lang="en-US" sz="3000">
                <a:solidFill>
                  <a:srgbClr val="DEDCDA"/>
                </a:solidFill>
                <a:latin typeface="TT Fors"/>
                <a:ea typeface="TT Fors"/>
                <a:cs typeface="TT Fors"/>
                <a:sym typeface="TT Fors"/>
              </a:rPr>
              <a:t>OPPORTUNITY</a:t>
            </a:r>
          </a:p>
        </p:txBody>
      </p:sp>
      <p:sp>
        <p:nvSpPr>
          <p:cNvPr name="TextBox 17" id="17"/>
          <p:cNvSpPr txBox="true"/>
          <p:nvPr/>
        </p:nvSpPr>
        <p:spPr>
          <a:xfrm rot="0">
            <a:off x="13001024" y="5673804"/>
            <a:ext cx="3071352" cy="400051"/>
          </a:xfrm>
          <a:prstGeom prst="rect">
            <a:avLst/>
          </a:prstGeom>
        </p:spPr>
        <p:txBody>
          <a:bodyPr anchor="t" rtlCol="false" tIns="0" lIns="0" bIns="0" rIns="0">
            <a:spAutoFit/>
          </a:bodyPr>
          <a:lstStyle/>
          <a:p>
            <a:pPr algn="ctr" marL="0" indent="0" lvl="0">
              <a:lnSpc>
                <a:spcPts val="3000"/>
              </a:lnSpc>
            </a:pPr>
            <a:r>
              <a:rPr lang="en-US" sz="3000">
                <a:solidFill>
                  <a:srgbClr val="DEDCDA"/>
                </a:solidFill>
                <a:latin typeface="TT Fors"/>
                <a:ea typeface="TT Fors"/>
                <a:cs typeface="TT Fors"/>
                <a:sym typeface="TT Fors"/>
              </a:rPr>
              <a:t>THREAT</a:t>
            </a:r>
          </a:p>
        </p:txBody>
      </p:sp>
      <p:sp>
        <p:nvSpPr>
          <p:cNvPr name="TextBox 18" id="18"/>
          <p:cNvSpPr txBox="true"/>
          <p:nvPr/>
        </p:nvSpPr>
        <p:spPr>
          <a:xfrm rot="0">
            <a:off x="4404631" y="1456359"/>
            <a:ext cx="6349848" cy="1780243"/>
          </a:xfrm>
          <a:prstGeom prst="rect">
            <a:avLst/>
          </a:prstGeom>
        </p:spPr>
        <p:txBody>
          <a:bodyPr anchor="t" rtlCol="false" tIns="0" lIns="0" bIns="0" rIns="0">
            <a:spAutoFit/>
          </a:bodyPr>
          <a:lstStyle/>
          <a:p>
            <a:pPr algn="ctr" marL="0" indent="0" lvl="0">
              <a:lnSpc>
                <a:spcPts val="3555"/>
              </a:lnSpc>
            </a:pPr>
            <a:r>
              <a:rPr lang="en-US" sz="2735">
                <a:solidFill>
                  <a:srgbClr val="DEDCDA"/>
                </a:solidFill>
                <a:latin typeface="TT Fors"/>
                <a:ea typeface="TT Fors"/>
                <a:cs typeface="TT Fors"/>
                <a:sym typeface="TT Fors"/>
              </a:rPr>
              <a:t>Green Marvel offers high-quality, 100% organic haircare products that meet the growing demand for natural beauty solutions</a:t>
            </a:r>
          </a:p>
        </p:txBody>
      </p:sp>
      <p:sp>
        <p:nvSpPr>
          <p:cNvPr name="TextBox 19" id="19"/>
          <p:cNvSpPr txBox="true"/>
          <p:nvPr/>
        </p:nvSpPr>
        <p:spPr>
          <a:xfrm rot="0">
            <a:off x="4404631" y="6235780"/>
            <a:ext cx="6349848" cy="1336802"/>
          </a:xfrm>
          <a:prstGeom prst="rect">
            <a:avLst/>
          </a:prstGeom>
        </p:spPr>
        <p:txBody>
          <a:bodyPr anchor="t" rtlCol="false" tIns="0" lIns="0" bIns="0" rIns="0">
            <a:spAutoFit/>
          </a:bodyPr>
          <a:lstStyle/>
          <a:p>
            <a:pPr algn="ctr" marL="0" indent="0" lvl="0">
              <a:lnSpc>
                <a:spcPts val="3561"/>
              </a:lnSpc>
            </a:pPr>
            <a:r>
              <a:rPr lang="en-US" sz="2739">
                <a:solidFill>
                  <a:srgbClr val="DEDCDA"/>
                </a:solidFill>
                <a:latin typeface="TT Fors"/>
                <a:ea typeface="TT Fors"/>
                <a:cs typeface="TT Fors"/>
                <a:sym typeface="TT Fors"/>
              </a:rPr>
              <a:t>Limited product range, with the shampoo still in development, which may slow overall brand expansion</a:t>
            </a:r>
          </a:p>
        </p:txBody>
      </p:sp>
      <p:sp>
        <p:nvSpPr>
          <p:cNvPr name="TextBox 20" id="20"/>
          <p:cNvSpPr txBox="true"/>
          <p:nvPr/>
        </p:nvSpPr>
        <p:spPr>
          <a:xfrm rot="0">
            <a:off x="11304627" y="1456359"/>
            <a:ext cx="6464148" cy="1784477"/>
          </a:xfrm>
          <a:prstGeom prst="rect">
            <a:avLst/>
          </a:prstGeom>
        </p:spPr>
        <p:txBody>
          <a:bodyPr anchor="t" rtlCol="false" tIns="0" lIns="0" bIns="0" rIns="0">
            <a:spAutoFit/>
          </a:bodyPr>
          <a:lstStyle/>
          <a:p>
            <a:pPr algn="ctr" marL="0" indent="0" lvl="0">
              <a:lnSpc>
                <a:spcPts val="3561"/>
              </a:lnSpc>
            </a:pPr>
            <a:r>
              <a:rPr lang="en-US" sz="2739">
                <a:solidFill>
                  <a:srgbClr val="DEDCDA"/>
                </a:solidFill>
                <a:latin typeface="TT Fors"/>
                <a:ea typeface="TT Fors"/>
                <a:cs typeface="TT Fors"/>
                <a:sym typeface="TT Fors"/>
              </a:rPr>
              <a:t>Growing consumer interest in sustainable and eco-friendly products presents significant market growth potential</a:t>
            </a:r>
          </a:p>
        </p:txBody>
      </p:sp>
      <p:sp>
        <p:nvSpPr>
          <p:cNvPr name="TextBox 21" id="21"/>
          <p:cNvSpPr txBox="true"/>
          <p:nvPr/>
        </p:nvSpPr>
        <p:spPr>
          <a:xfrm rot="0">
            <a:off x="11304627" y="6316462"/>
            <a:ext cx="6464148" cy="1336802"/>
          </a:xfrm>
          <a:prstGeom prst="rect">
            <a:avLst/>
          </a:prstGeom>
        </p:spPr>
        <p:txBody>
          <a:bodyPr anchor="t" rtlCol="false" tIns="0" lIns="0" bIns="0" rIns="0">
            <a:spAutoFit/>
          </a:bodyPr>
          <a:lstStyle/>
          <a:p>
            <a:pPr algn="ctr" marL="0" indent="0" lvl="0">
              <a:lnSpc>
                <a:spcPts val="3561"/>
              </a:lnSpc>
            </a:pPr>
            <a:r>
              <a:rPr lang="en-US" sz="2739">
                <a:solidFill>
                  <a:srgbClr val="DEDCDA"/>
                </a:solidFill>
                <a:latin typeface="TT Fors"/>
                <a:ea typeface="TT Fors"/>
                <a:cs typeface="TT Fors"/>
                <a:sym typeface="TT Fors"/>
              </a:rPr>
              <a:t>Intense competition from established haircare brands and new entrants in the organic beauty space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89037"/>
        </a:solidFill>
      </p:bgPr>
    </p:bg>
    <p:spTree>
      <p:nvGrpSpPr>
        <p:cNvPr id="1" name=""/>
        <p:cNvGrpSpPr/>
        <p:nvPr/>
      </p:nvGrpSpPr>
      <p:grpSpPr>
        <a:xfrm>
          <a:off x="0" y="0"/>
          <a:ext cx="0" cy="0"/>
          <a:chOff x="0" y="0"/>
          <a:chExt cx="0" cy="0"/>
        </a:xfrm>
      </p:grpSpPr>
      <p:sp>
        <p:nvSpPr>
          <p:cNvPr name="Freeform 2" id="2"/>
          <p:cNvSpPr/>
          <p:nvPr/>
        </p:nvSpPr>
        <p:spPr>
          <a:xfrm flipH="true" flipV="false" rot="1905218">
            <a:off x="6926808" y="5257343"/>
            <a:ext cx="3381070" cy="5600116"/>
          </a:xfrm>
          <a:custGeom>
            <a:avLst/>
            <a:gdLst/>
            <a:ahLst/>
            <a:cxnLst/>
            <a:rect r="r" b="b" t="t" l="l"/>
            <a:pathLst>
              <a:path h="5600116" w="3381070">
                <a:moveTo>
                  <a:pt x="3381071" y="0"/>
                </a:moveTo>
                <a:lnTo>
                  <a:pt x="0" y="0"/>
                </a:lnTo>
                <a:lnTo>
                  <a:pt x="0" y="5600116"/>
                </a:lnTo>
                <a:lnTo>
                  <a:pt x="3381071" y="5600116"/>
                </a:lnTo>
                <a:lnTo>
                  <a:pt x="338107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100000">
            <a:off x="-293864" y="-858616"/>
            <a:ext cx="3381070" cy="5600116"/>
          </a:xfrm>
          <a:custGeom>
            <a:avLst/>
            <a:gdLst/>
            <a:ahLst/>
            <a:cxnLst/>
            <a:rect r="r" b="b" t="t" l="l"/>
            <a:pathLst>
              <a:path h="5600116" w="3381070">
                <a:moveTo>
                  <a:pt x="3381070" y="0"/>
                </a:moveTo>
                <a:lnTo>
                  <a:pt x="0" y="0"/>
                </a:lnTo>
                <a:lnTo>
                  <a:pt x="0" y="5600116"/>
                </a:lnTo>
                <a:lnTo>
                  <a:pt x="3381070" y="5600116"/>
                </a:lnTo>
                <a:lnTo>
                  <a:pt x="338107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43532" y="4667212"/>
            <a:ext cx="5799836" cy="819227"/>
          </a:xfrm>
          <a:custGeom>
            <a:avLst/>
            <a:gdLst/>
            <a:ahLst/>
            <a:cxnLst/>
            <a:rect r="r" b="b" t="t" l="l"/>
            <a:pathLst>
              <a:path h="819227" w="5799836">
                <a:moveTo>
                  <a:pt x="0" y="0"/>
                </a:moveTo>
                <a:lnTo>
                  <a:pt x="5799836" y="0"/>
                </a:lnTo>
                <a:lnTo>
                  <a:pt x="5799836" y="819226"/>
                </a:lnTo>
                <a:lnTo>
                  <a:pt x="0" y="81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128917" y="2612093"/>
            <a:ext cx="5229066" cy="1209603"/>
          </a:xfrm>
          <a:prstGeom prst="rect">
            <a:avLst/>
          </a:prstGeom>
        </p:spPr>
        <p:txBody>
          <a:bodyPr anchor="t" rtlCol="false" tIns="0" lIns="0" bIns="0" rIns="0">
            <a:spAutoFit/>
          </a:bodyPr>
          <a:lstStyle/>
          <a:p>
            <a:pPr algn="ctr" marL="0" indent="0" lvl="0">
              <a:lnSpc>
                <a:spcPts val="9000"/>
              </a:lnSpc>
            </a:pPr>
            <a:r>
              <a:rPr lang="en-US" sz="9000">
                <a:solidFill>
                  <a:srgbClr val="DEDCDA"/>
                </a:solidFill>
                <a:latin typeface="Tex Gyre Termes"/>
                <a:ea typeface="Tex Gyre Termes"/>
                <a:cs typeface="Tex Gyre Termes"/>
                <a:sym typeface="Tex Gyre Termes"/>
              </a:rPr>
              <a:t>Timing</a:t>
            </a:r>
          </a:p>
        </p:txBody>
      </p:sp>
      <p:sp>
        <p:nvSpPr>
          <p:cNvPr name="TextBox 6" id="6"/>
          <p:cNvSpPr txBox="true"/>
          <p:nvPr/>
        </p:nvSpPr>
        <p:spPr>
          <a:xfrm rot="0">
            <a:off x="1396671" y="6562740"/>
            <a:ext cx="6407907" cy="1099820"/>
          </a:xfrm>
          <a:prstGeom prst="rect">
            <a:avLst/>
          </a:prstGeom>
        </p:spPr>
        <p:txBody>
          <a:bodyPr anchor="t" rtlCol="false" tIns="0" lIns="0" bIns="0" rIns="0">
            <a:spAutoFit/>
          </a:bodyPr>
          <a:lstStyle/>
          <a:p>
            <a:pPr algn="just" marL="734064" indent="-367032" lvl="1">
              <a:lnSpc>
                <a:spcPts val="4420"/>
              </a:lnSpc>
              <a:buAutoNum type="arabicPeriod" startAt="1"/>
            </a:pPr>
            <a:r>
              <a:rPr lang="en-US" sz="3400">
                <a:solidFill>
                  <a:srgbClr val="DEDCDA"/>
                </a:solidFill>
                <a:latin typeface="TT Fors"/>
                <a:ea typeface="TT Fors"/>
                <a:cs typeface="TT Fors"/>
                <a:sym typeface="TT Fors"/>
              </a:rPr>
              <a:t>Proven Customer Retention</a:t>
            </a:r>
          </a:p>
          <a:p>
            <a:pPr algn="just" marL="734064" indent="-367032" lvl="1">
              <a:lnSpc>
                <a:spcPts val="4420"/>
              </a:lnSpc>
              <a:buAutoNum type="arabicPeriod" startAt="1"/>
            </a:pPr>
            <a:r>
              <a:rPr lang="en-US" sz="3400">
                <a:solidFill>
                  <a:srgbClr val="DEDCDA"/>
                </a:solidFill>
                <a:latin typeface="TT Fors"/>
                <a:ea typeface="TT Fors"/>
                <a:cs typeface="TT Fors"/>
                <a:sym typeface="TT Fors"/>
              </a:rPr>
              <a:t>Scalability of Production</a:t>
            </a:r>
          </a:p>
        </p:txBody>
      </p:sp>
      <p:sp>
        <p:nvSpPr>
          <p:cNvPr name="TextBox 7" id="7"/>
          <p:cNvSpPr txBox="true"/>
          <p:nvPr/>
        </p:nvSpPr>
        <p:spPr>
          <a:xfrm rot="0">
            <a:off x="11130994" y="5382361"/>
            <a:ext cx="3468305" cy="457758"/>
          </a:xfrm>
          <a:prstGeom prst="rect">
            <a:avLst/>
          </a:prstGeom>
        </p:spPr>
        <p:txBody>
          <a:bodyPr anchor="t" rtlCol="false" tIns="0" lIns="0" bIns="0" rIns="0">
            <a:spAutoFit/>
          </a:bodyPr>
          <a:lstStyle/>
          <a:p>
            <a:pPr algn="l" marL="0" indent="0" lvl="0">
              <a:lnSpc>
                <a:spcPts val="3400"/>
              </a:lnSpc>
            </a:pPr>
            <a:r>
              <a:rPr lang="en-US" sz="3400">
                <a:solidFill>
                  <a:srgbClr val="DEDCDA"/>
                </a:solidFill>
                <a:latin typeface="TT Fors"/>
                <a:ea typeface="TT Fors"/>
                <a:cs typeface="TT Fors"/>
                <a:sym typeface="TT Fors"/>
              </a:rPr>
              <a:t>REASON 2</a:t>
            </a:r>
          </a:p>
        </p:txBody>
      </p:sp>
      <p:sp>
        <p:nvSpPr>
          <p:cNvPr name="TextBox 8" id="8"/>
          <p:cNvSpPr txBox="true"/>
          <p:nvPr/>
        </p:nvSpPr>
        <p:spPr>
          <a:xfrm rot="0">
            <a:off x="11130994" y="6280894"/>
            <a:ext cx="5892833" cy="3650615"/>
          </a:xfrm>
          <a:prstGeom prst="rect">
            <a:avLst/>
          </a:prstGeom>
        </p:spPr>
        <p:txBody>
          <a:bodyPr anchor="t" rtlCol="false" tIns="0" lIns="0" bIns="0" rIns="0">
            <a:spAutoFit/>
          </a:bodyPr>
          <a:lstStyle/>
          <a:p>
            <a:pPr algn="l" marL="0" indent="0" lvl="0">
              <a:lnSpc>
                <a:spcPts val="3640"/>
              </a:lnSpc>
            </a:pPr>
            <a:r>
              <a:rPr lang="en-US" sz="2800">
                <a:solidFill>
                  <a:srgbClr val="DEDCDA"/>
                </a:solidFill>
                <a:latin typeface="TT Fors"/>
                <a:ea typeface="TT Fors"/>
                <a:cs typeface="TT Fors"/>
                <a:sym typeface="TT Fors"/>
              </a:rPr>
              <a:t>With a growing product range and increasing sales, Green Marvel is positioned to scale production and meet the demand for organic, affordable haircare solutions, especially as the brand’s visibility grows through influencer partnerships and digital marketing</a:t>
            </a:r>
          </a:p>
        </p:txBody>
      </p:sp>
      <p:sp>
        <p:nvSpPr>
          <p:cNvPr name="TextBox 9" id="9"/>
          <p:cNvSpPr txBox="true"/>
          <p:nvPr/>
        </p:nvSpPr>
        <p:spPr>
          <a:xfrm rot="0">
            <a:off x="11130994" y="747517"/>
            <a:ext cx="3468305" cy="457758"/>
          </a:xfrm>
          <a:prstGeom prst="rect">
            <a:avLst/>
          </a:prstGeom>
        </p:spPr>
        <p:txBody>
          <a:bodyPr anchor="t" rtlCol="false" tIns="0" lIns="0" bIns="0" rIns="0">
            <a:spAutoFit/>
          </a:bodyPr>
          <a:lstStyle/>
          <a:p>
            <a:pPr algn="l" marL="0" indent="0" lvl="0">
              <a:lnSpc>
                <a:spcPts val="3400"/>
              </a:lnSpc>
            </a:pPr>
            <a:r>
              <a:rPr lang="en-US" sz="3400">
                <a:solidFill>
                  <a:srgbClr val="DEDCDA"/>
                </a:solidFill>
                <a:latin typeface="TT Fors"/>
                <a:ea typeface="TT Fors"/>
                <a:cs typeface="TT Fors"/>
                <a:sym typeface="TT Fors"/>
              </a:rPr>
              <a:t>REASON 1</a:t>
            </a:r>
          </a:p>
        </p:txBody>
      </p:sp>
      <p:sp>
        <p:nvSpPr>
          <p:cNvPr name="TextBox 10" id="10"/>
          <p:cNvSpPr txBox="true"/>
          <p:nvPr/>
        </p:nvSpPr>
        <p:spPr>
          <a:xfrm rot="0">
            <a:off x="11130994" y="1646051"/>
            <a:ext cx="5892833" cy="3650615"/>
          </a:xfrm>
          <a:prstGeom prst="rect">
            <a:avLst/>
          </a:prstGeom>
        </p:spPr>
        <p:txBody>
          <a:bodyPr anchor="t" rtlCol="false" tIns="0" lIns="0" bIns="0" rIns="0">
            <a:spAutoFit/>
          </a:bodyPr>
          <a:lstStyle/>
          <a:p>
            <a:pPr algn="l">
              <a:lnSpc>
                <a:spcPts val="3640"/>
              </a:lnSpc>
            </a:pPr>
            <a:r>
              <a:rPr lang="en-US" sz="2800">
                <a:solidFill>
                  <a:srgbClr val="DEDCDA"/>
                </a:solidFill>
                <a:latin typeface="TT Fors"/>
                <a:ea typeface="TT Fors"/>
                <a:cs typeface="TT Fors"/>
                <a:sym typeface="TT Fors"/>
              </a:rPr>
              <a:t>Green Marvel has already demonstrated strong customer loyalty with over 80% retention on key products like the hair spray and hair food, indicating that demand is strong and there's a solid foundation for expansion</a:t>
            </a:r>
          </a:p>
          <a:p>
            <a:pPr algn="l" marL="0" indent="0" lvl="0">
              <a:lnSpc>
                <a:spcPts val="36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89037"/>
        </a:solidFill>
      </p:bgPr>
    </p:bg>
    <p:spTree>
      <p:nvGrpSpPr>
        <p:cNvPr id="1" name=""/>
        <p:cNvGrpSpPr/>
        <p:nvPr/>
      </p:nvGrpSpPr>
      <p:grpSpPr>
        <a:xfrm>
          <a:off x="0" y="0"/>
          <a:ext cx="0" cy="0"/>
          <a:chOff x="0" y="0"/>
          <a:chExt cx="0" cy="0"/>
        </a:xfrm>
      </p:grpSpPr>
      <p:sp>
        <p:nvSpPr>
          <p:cNvPr name="Freeform 2" id="2"/>
          <p:cNvSpPr/>
          <p:nvPr/>
        </p:nvSpPr>
        <p:spPr>
          <a:xfrm flipH="false" flipV="false" rot="0">
            <a:off x="6912239" y="8372937"/>
            <a:ext cx="5693427" cy="3515691"/>
          </a:xfrm>
          <a:custGeom>
            <a:avLst/>
            <a:gdLst/>
            <a:ahLst/>
            <a:cxnLst/>
            <a:rect r="r" b="b" t="t" l="l"/>
            <a:pathLst>
              <a:path h="3515691" w="5693427">
                <a:moveTo>
                  <a:pt x="0" y="0"/>
                </a:moveTo>
                <a:lnTo>
                  <a:pt x="5693427" y="0"/>
                </a:lnTo>
                <a:lnTo>
                  <a:pt x="5693427" y="3515691"/>
                </a:lnTo>
                <a:lnTo>
                  <a:pt x="0" y="3515691"/>
                </a:lnTo>
                <a:lnTo>
                  <a:pt x="0" y="0"/>
                </a:lnTo>
                <a:close/>
              </a:path>
            </a:pathLst>
          </a:custGeom>
          <a:blipFill>
            <a:blip r:embed="rId2">
              <a:extLst>
                <a:ext uri="{96DAC541-7B7A-43D3-8B79-37D633B846F1}">
                  <asvg:svgBlip xmlns:asvg="http://schemas.microsoft.com/office/drawing/2016/SVG/main" r:embed="rId3"/>
                </a:ext>
              </a:extLst>
            </a:blip>
            <a:stretch>
              <a:fillRect l="0" t="-99" r="0" b="-99"/>
            </a:stretch>
          </a:blipFill>
        </p:spPr>
      </p:sp>
      <p:sp>
        <p:nvSpPr>
          <p:cNvPr name="Freeform 3" id="3"/>
          <p:cNvSpPr/>
          <p:nvPr/>
        </p:nvSpPr>
        <p:spPr>
          <a:xfrm flipH="false" flipV="false" rot="0">
            <a:off x="8100555" y="196087"/>
            <a:ext cx="9991358" cy="9886041"/>
          </a:xfrm>
          <a:custGeom>
            <a:avLst/>
            <a:gdLst/>
            <a:ahLst/>
            <a:cxnLst/>
            <a:rect r="r" b="b" t="t" l="l"/>
            <a:pathLst>
              <a:path h="9886041" w="9991358">
                <a:moveTo>
                  <a:pt x="0" y="0"/>
                </a:moveTo>
                <a:lnTo>
                  <a:pt x="9991358" y="0"/>
                </a:lnTo>
                <a:lnTo>
                  <a:pt x="9991358" y="9886041"/>
                </a:lnTo>
                <a:lnTo>
                  <a:pt x="0" y="9886041"/>
                </a:lnTo>
                <a:lnTo>
                  <a:pt x="0" y="0"/>
                </a:lnTo>
                <a:close/>
              </a:path>
            </a:pathLst>
          </a:custGeom>
          <a:blipFill>
            <a:blip r:embed="rId4"/>
            <a:stretch>
              <a:fillRect l="0" t="-2" r="0" b="-2"/>
            </a:stretch>
          </a:blipFill>
        </p:spPr>
      </p:sp>
      <p:sp>
        <p:nvSpPr>
          <p:cNvPr name="TextBox 4" id="4"/>
          <p:cNvSpPr txBox="true"/>
          <p:nvPr/>
        </p:nvSpPr>
        <p:spPr>
          <a:xfrm rot="0">
            <a:off x="1028700" y="867995"/>
            <a:ext cx="7631009" cy="1876780"/>
          </a:xfrm>
          <a:prstGeom prst="rect">
            <a:avLst/>
          </a:prstGeom>
        </p:spPr>
        <p:txBody>
          <a:bodyPr anchor="t" rtlCol="false" tIns="0" lIns="0" bIns="0" rIns="0">
            <a:spAutoFit/>
          </a:bodyPr>
          <a:lstStyle/>
          <a:p>
            <a:pPr algn="l">
              <a:lnSpc>
                <a:spcPts val="7390"/>
              </a:lnSpc>
            </a:pPr>
            <a:r>
              <a:rPr lang="en-US" b="true" sz="6598" spc="-97">
                <a:solidFill>
                  <a:srgbClr val="DEDCDA"/>
                </a:solidFill>
                <a:latin typeface="Tex Gyre Termes Bold"/>
                <a:ea typeface="Tex Gyre Termes Bold"/>
                <a:cs typeface="Tex Gyre Termes Bold"/>
                <a:sym typeface="Tex Gyre Termes Bold"/>
              </a:rPr>
              <a:t>MARKET OPPORTUNITY</a:t>
            </a:r>
          </a:p>
        </p:txBody>
      </p:sp>
      <p:sp>
        <p:nvSpPr>
          <p:cNvPr name="TextBox 5" id="5"/>
          <p:cNvSpPr txBox="true"/>
          <p:nvPr/>
        </p:nvSpPr>
        <p:spPr>
          <a:xfrm rot="0">
            <a:off x="1028700" y="4066573"/>
            <a:ext cx="7631009" cy="5467955"/>
          </a:xfrm>
          <a:prstGeom prst="rect">
            <a:avLst/>
          </a:prstGeom>
        </p:spPr>
        <p:txBody>
          <a:bodyPr anchor="t" rtlCol="false" tIns="0" lIns="0" bIns="0" rIns="0">
            <a:spAutoFit/>
          </a:bodyPr>
          <a:lstStyle/>
          <a:p>
            <a:pPr algn="l">
              <a:lnSpc>
                <a:spcPts val="3639"/>
              </a:lnSpc>
            </a:pPr>
            <a:r>
              <a:rPr lang="en-US" sz="2598" spc="-111">
                <a:solidFill>
                  <a:srgbClr val="3C2D23"/>
                </a:solidFill>
                <a:latin typeface="TT Fors"/>
                <a:ea typeface="TT Fors"/>
                <a:cs typeface="TT Fors"/>
                <a:sym typeface="TT Fors"/>
              </a:rPr>
              <a:t>T</a:t>
            </a:r>
            <a:r>
              <a:rPr lang="en-US" sz="2598" spc="-111">
                <a:solidFill>
                  <a:srgbClr val="3C2D23"/>
                </a:solidFill>
                <a:latin typeface="TT Fors"/>
                <a:ea typeface="TT Fors"/>
                <a:cs typeface="TT Fors"/>
                <a:sym typeface="TT Fors"/>
              </a:rPr>
              <a:t>he growth of the South African hair care market can be attributed to several key factors, including increasing consumer awareness of hair health and a preference for organic, natural products. Rising disposable incomes have led to more spending on premium beauty products, while the influence of social media and beauty trends has spurred demand for innovative solutions. Additionally, the diverse range of hair types has led to the development of specialized products, and growing consumer interest in sustainable, eco-friendly options has further fueled the market's expansion</a:t>
            </a:r>
          </a:p>
        </p:txBody>
      </p:sp>
      <p:sp>
        <p:nvSpPr>
          <p:cNvPr name="TextBox 6" id="6"/>
          <p:cNvSpPr txBox="true"/>
          <p:nvPr/>
        </p:nvSpPr>
        <p:spPr>
          <a:xfrm rot="0">
            <a:off x="1248553" y="3136355"/>
            <a:ext cx="6031408" cy="715872"/>
          </a:xfrm>
          <a:prstGeom prst="rect">
            <a:avLst/>
          </a:prstGeom>
        </p:spPr>
        <p:txBody>
          <a:bodyPr anchor="t" rtlCol="false" tIns="0" lIns="0" bIns="0" rIns="0">
            <a:spAutoFit/>
          </a:bodyPr>
          <a:lstStyle/>
          <a:p>
            <a:pPr algn="l">
              <a:lnSpc>
                <a:spcPts val="2807"/>
              </a:lnSpc>
            </a:pPr>
            <a:r>
              <a:rPr lang="en-US" b="true" sz="2598" spc="-111">
                <a:solidFill>
                  <a:srgbClr val="DEDCDA"/>
                </a:solidFill>
                <a:latin typeface="TT Fors Bold"/>
                <a:ea typeface="TT Fors Bold"/>
                <a:cs typeface="TT Fors Bold"/>
                <a:sym typeface="TT Fors Bold"/>
              </a:rPr>
              <a:t>Growing demand for Organic hair products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pic>
        <p:nvPicPr>
          <p:cNvPr name="Picture 3" id="3"/>
          <p:cNvPicPr>
            <a:picLocks noChangeAspect="true"/>
          </p:cNvPicPr>
          <p:nvPr/>
        </p:nvPicPr>
        <p:blipFill>
          <a:blip r:embed="rId3"/>
          <a:stretch>
            <a:fillRect/>
          </a:stretch>
        </p:blipFill>
        <p:spPr>
          <a:xfrm rot="0">
            <a:off x="494456" y="-604903"/>
            <a:ext cx="11783130" cy="9947044"/>
          </a:xfrm>
          <a:prstGeom prst="rect">
            <a:avLst/>
          </a:prstGeom>
        </p:spPr>
      </p:pic>
      <p:sp>
        <p:nvSpPr>
          <p:cNvPr name="TextBox 4" id="4"/>
          <p:cNvSpPr txBox="true"/>
          <p:nvPr/>
        </p:nvSpPr>
        <p:spPr>
          <a:xfrm rot="0">
            <a:off x="11531528" y="3181057"/>
            <a:ext cx="5490699" cy="1209681"/>
          </a:xfrm>
          <a:prstGeom prst="rect">
            <a:avLst/>
          </a:prstGeom>
        </p:spPr>
        <p:txBody>
          <a:bodyPr anchor="t" rtlCol="false" tIns="0" lIns="0" bIns="0" rIns="0">
            <a:spAutoFit/>
          </a:bodyPr>
          <a:lstStyle/>
          <a:p>
            <a:pPr algn="l" marL="0" indent="0" lvl="0">
              <a:lnSpc>
                <a:spcPts val="9000"/>
              </a:lnSpc>
            </a:pPr>
            <a:r>
              <a:rPr lang="en-US" sz="9000" spc="-270">
                <a:solidFill>
                  <a:srgbClr val="DEDCDA"/>
                </a:solidFill>
                <a:latin typeface="Tex Gyre Termes"/>
                <a:ea typeface="Tex Gyre Termes"/>
                <a:cs typeface="Tex Gyre Termes"/>
                <a:sym typeface="Tex Gyre Termes"/>
              </a:rPr>
              <a:t>Sales</a:t>
            </a:r>
          </a:p>
        </p:txBody>
      </p:sp>
      <p:sp>
        <p:nvSpPr>
          <p:cNvPr name="TextBox 5" id="5"/>
          <p:cNvSpPr txBox="true"/>
          <p:nvPr/>
        </p:nvSpPr>
        <p:spPr>
          <a:xfrm rot="0">
            <a:off x="11531528" y="4816190"/>
            <a:ext cx="5490699" cy="3244215"/>
          </a:xfrm>
          <a:prstGeom prst="rect">
            <a:avLst/>
          </a:prstGeom>
        </p:spPr>
        <p:txBody>
          <a:bodyPr anchor="t" rtlCol="false" tIns="0" lIns="0" bIns="0" rIns="0">
            <a:spAutoFit/>
          </a:bodyPr>
          <a:lstStyle/>
          <a:p>
            <a:pPr algn="l">
              <a:lnSpc>
                <a:spcPts val="4290"/>
              </a:lnSpc>
            </a:pPr>
            <a:r>
              <a:rPr lang="en-US" sz="3300">
                <a:solidFill>
                  <a:srgbClr val="DEDCDA"/>
                </a:solidFill>
                <a:latin typeface="TT Fors"/>
                <a:ea typeface="TT Fors"/>
                <a:cs typeface="TT Fors"/>
                <a:sym typeface="TT Fors"/>
              </a:rPr>
              <a:t>Green Marvel has managed to sell 478 products combined.</a:t>
            </a:r>
          </a:p>
          <a:p>
            <a:pPr algn="l" marL="0" indent="0" lvl="0">
              <a:lnSpc>
                <a:spcPts val="4290"/>
              </a:lnSpc>
            </a:pPr>
            <a:r>
              <a:rPr lang="en-US" sz="3300">
                <a:solidFill>
                  <a:srgbClr val="DEDCDA"/>
                </a:solidFill>
                <a:latin typeface="TT Fors"/>
                <a:ea typeface="TT Fors"/>
                <a:cs typeface="TT Fors"/>
                <a:sym typeface="TT Fors"/>
              </a:rPr>
              <a:t>Our target for 2025 is to sell 1000 products in the 1st quarter.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DAGV0kbzS_U</dc:identifier>
  <dcterms:modified xsi:type="dcterms:W3CDTF">2011-08-01T06:04:30Z</dcterms:modified>
  <cp:revision>1</cp:revision>
  <dc:title>Green Organic Natural Beauty Pitch Deck Presentation</dc:title>
</cp:coreProperties>
</file>